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2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333" autoAdjust="0"/>
    <p:restoredTop sz="93631"/>
  </p:normalViewPr>
  <p:slideViewPr>
    <p:cSldViewPr snapToGrid="0" snapToObjects="1">
      <p:cViewPr varScale="1">
        <p:scale>
          <a:sx n="92" d="100"/>
          <a:sy n="92" d="100"/>
        </p:scale>
        <p:origin x="896" y="18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5" d="100"/>
          <a:sy n="85" d="100"/>
        </p:scale>
        <p:origin x="2680"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6E1E63-6347-BD4F-A808-7F54FA34CE72}" type="datetimeFigureOut">
              <a:rPr kumimoji="1" lang="zh-CN" altLang="en-US" smtClean="0"/>
              <a:t>2018/11/13</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1EDE8F-5748-564A-B104-45C8D6344219}" type="slidenum">
              <a:rPr kumimoji="1" lang="zh-CN" altLang="en-US" smtClean="0"/>
              <a:t>‹#›</a:t>
            </a:fld>
            <a:endParaRPr kumimoji="1" lang="zh-CN" altLang="en-US"/>
          </a:p>
        </p:txBody>
      </p:sp>
    </p:spTree>
    <p:extLst>
      <p:ext uri="{BB962C8B-B14F-4D97-AF65-F5344CB8AC3E}">
        <p14:creationId xmlns:p14="http://schemas.microsoft.com/office/powerpoint/2010/main" val="9121946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1</a:t>
            </a:fld>
            <a:endParaRPr kumimoji="1" lang="zh-CN" altLang="en-US"/>
          </a:p>
        </p:txBody>
      </p:sp>
    </p:spTree>
    <p:extLst>
      <p:ext uri="{BB962C8B-B14F-4D97-AF65-F5344CB8AC3E}">
        <p14:creationId xmlns:p14="http://schemas.microsoft.com/office/powerpoint/2010/main" val="1564738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11EDE8F-5748-564A-B104-45C8D6344219}" type="slidenum">
              <a:rPr kumimoji="1" lang="zh-CN" altLang="en-US" smtClean="0"/>
              <a:t>2</a:t>
            </a:fld>
            <a:endParaRPr kumimoji="1" lang="zh-CN" altLang="en-US"/>
          </a:p>
        </p:txBody>
      </p:sp>
    </p:spTree>
    <p:extLst>
      <p:ext uri="{BB962C8B-B14F-4D97-AF65-F5344CB8AC3E}">
        <p14:creationId xmlns:p14="http://schemas.microsoft.com/office/powerpoint/2010/main" val="2118335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6.jp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jpg"/><Relationship Id="rId7" Type="http://schemas.microsoft.com/office/2007/relationships/hdphoto" Target="../media/hdphoto1.wdp"/><Relationship Id="rId2" Type="http://schemas.openxmlformats.org/officeDocument/2006/relationships/image" Target="../media/image8.png"/><Relationship Id="rId1" Type="http://schemas.openxmlformats.org/officeDocument/2006/relationships/slideMaster" Target="../slideMasters/slideMaster2.xml"/><Relationship Id="rId6" Type="http://schemas.openxmlformats.org/officeDocument/2006/relationships/image" Target="../media/image7.png"/><Relationship Id="rId5" Type="http://schemas.openxmlformats.org/officeDocument/2006/relationships/hyperlink" Target="http://www.officeplus.cn/Template/Home.shtml" TargetMode="External"/><Relationship Id="rId4" Type="http://schemas.openxmlformats.org/officeDocument/2006/relationships/image" Target="../media/image10.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8" name="直角三角形 7"/>
          <p:cNvSpPr/>
          <p:nvPr userDrawn="1"/>
        </p:nvSpPr>
        <p:spPr>
          <a:xfrm rot="5400000">
            <a:off x="1657349" y="-1657351"/>
            <a:ext cx="1155700" cy="4470402"/>
          </a:xfrm>
          <a:prstGeom prst="rtTriangle">
            <a:avLst/>
          </a:prstGeom>
          <a:solidFill>
            <a:schemeClr val="accent4"/>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直角三角形 6"/>
          <p:cNvSpPr/>
          <p:nvPr userDrawn="1"/>
        </p:nvSpPr>
        <p:spPr>
          <a:xfrm rot="16200000">
            <a:off x="7480300" y="2146300"/>
            <a:ext cx="6451600" cy="2971800"/>
          </a:xfrm>
          <a:prstGeom prst="rtTriangle">
            <a:avLst/>
          </a:prstGeom>
          <a:solidFill>
            <a:schemeClr val="accent3"/>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直角三角形 4"/>
          <p:cNvSpPr/>
          <p:nvPr userDrawn="1"/>
        </p:nvSpPr>
        <p:spPr>
          <a:xfrm rot="5400000">
            <a:off x="0" y="0"/>
            <a:ext cx="1752600" cy="1752600"/>
          </a:xfrm>
          <a:prstGeom prst="rtTriangle">
            <a:avLst/>
          </a:prstGeom>
          <a:solidFill>
            <a:schemeClr val="accent2"/>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直角三角形 5"/>
          <p:cNvSpPr/>
          <p:nvPr userDrawn="1"/>
        </p:nvSpPr>
        <p:spPr>
          <a:xfrm rot="16200000">
            <a:off x="8165252" y="2831252"/>
            <a:ext cx="3695700" cy="4357796"/>
          </a:xfrm>
          <a:prstGeom prst="rtTriangle">
            <a:avLst/>
          </a:prstGeom>
          <a:solidFill>
            <a:schemeClr val="accent1"/>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直角三角形 8"/>
          <p:cNvSpPr/>
          <p:nvPr userDrawn="1"/>
        </p:nvSpPr>
        <p:spPr>
          <a:xfrm>
            <a:off x="0" y="4305300"/>
            <a:ext cx="1625600" cy="2552700"/>
          </a:xfrm>
          <a:prstGeom prst="rtTriangle">
            <a:avLst/>
          </a:prstGeom>
          <a:solidFill>
            <a:schemeClr val="accent5"/>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占位符 5"/>
          <p:cNvSpPr>
            <a:spLocks noGrp="1"/>
          </p:cNvSpPr>
          <p:nvPr>
            <p:ph type="body" sz="quarter" idx="10"/>
          </p:nvPr>
        </p:nvSpPr>
        <p:spPr>
          <a:xfrm>
            <a:off x="1307569" y="1452563"/>
            <a:ext cx="5109845" cy="834708"/>
          </a:xfrm>
          <a:prstGeom prst="rect">
            <a:avLst/>
          </a:prstGeom>
        </p:spPr>
        <p:txBody>
          <a:bodyPr anchor="ctr"/>
          <a:lstStyle>
            <a:lvl1pPr marL="0" indent="0">
              <a:buNone/>
              <a:defRPr sz="4800" b="1">
                <a:solidFill>
                  <a:schemeClr val="accent2">
                    <a:lumMod val="75000"/>
                  </a:schemeClr>
                </a:solidFill>
              </a:defRPr>
            </a:lvl1pPr>
          </a:lstStyle>
          <a:p>
            <a:pPr lvl="0"/>
            <a:endParaRPr kumimoji="1" lang="zh-CN" altLang="en-US" dirty="0"/>
          </a:p>
        </p:txBody>
      </p:sp>
      <p:sp>
        <p:nvSpPr>
          <p:cNvPr id="11" name="文本占位符 5"/>
          <p:cNvSpPr>
            <a:spLocks noGrp="1"/>
          </p:cNvSpPr>
          <p:nvPr>
            <p:ph type="body" sz="quarter" idx="11"/>
          </p:nvPr>
        </p:nvSpPr>
        <p:spPr>
          <a:xfrm>
            <a:off x="1307569" y="2287271"/>
            <a:ext cx="7098666" cy="1215006"/>
          </a:xfrm>
          <a:prstGeom prst="rect">
            <a:avLst/>
          </a:prstGeom>
          <a:solidFill>
            <a:schemeClr val="accent2">
              <a:lumMod val="90000"/>
            </a:schemeClr>
          </a:solidFill>
        </p:spPr>
        <p:txBody>
          <a:bodyPr anchor="ctr"/>
          <a:lstStyle>
            <a:lvl1pPr marL="0" indent="0">
              <a:buNone/>
              <a:defRPr sz="6600" b="1">
                <a:solidFill>
                  <a:schemeClr val="bg1"/>
                </a:solidFill>
              </a:defRPr>
            </a:lvl1pPr>
          </a:lstStyle>
          <a:p>
            <a:pPr lvl="0"/>
            <a:endParaRPr kumimoji="1" lang="zh-CN" altLang="en-US" dirty="0"/>
          </a:p>
        </p:txBody>
      </p:sp>
      <p:sp>
        <p:nvSpPr>
          <p:cNvPr id="12" name="文本占位符 5"/>
          <p:cNvSpPr>
            <a:spLocks noGrp="1"/>
          </p:cNvSpPr>
          <p:nvPr>
            <p:ph type="body" sz="quarter" idx="12"/>
          </p:nvPr>
        </p:nvSpPr>
        <p:spPr>
          <a:xfrm>
            <a:off x="1307568" y="3502276"/>
            <a:ext cx="7098667" cy="579503"/>
          </a:xfrm>
          <a:prstGeom prst="rect">
            <a:avLst/>
          </a:prstGeom>
        </p:spPr>
        <p:txBody>
          <a:bodyPr anchor="ctr"/>
          <a:lstStyle>
            <a:lvl1pPr marL="0" indent="0">
              <a:buNone/>
              <a:defRPr sz="2800" b="1">
                <a:solidFill>
                  <a:schemeClr val="accent2">
                    <a:lumMod val="75000"/>
                  </a:schemeClr>
                </a:solidFill>
              </a:defRPr>
            </a:lvl1pPr>
          </a:lstStyle>
          <a:p>
            <a:pPr lvl="0"/>
            <a:endParaRPr kumimoji="1" lang="zh-CN" altLang="en-US" dirty="0"/>
          </a:p>
        </p:txBody>
      </p:sp>
      <p:sp>
        <p:nvSpPr>
          <p:cNvPr id="13" name="文本占位符 5"/>
          <p:cNvSpPr>
            <a:spLocks noGrp="1"/>
          </p:cNvSpPr>
          <p:nvPr>
            <p:ph type="body" sz="quarter" idx="13"/>
          </p:nvPr>
        </p:nvSpPr>
        <p:spPr>
          <a:xfrm>
            <a:off x="1307569" y="4158672"/>
            <a:ext cx="5109845" cy="1511877"/>
          </a:xfrm>
          <a:prstGeom prst="rect">
            <a:avLst/>
          </a:prstGeom>
        </p:spPr>
        <p:txBody>
          <a:bodyPr anchor="t"/>
          <a:lstStyle>
            <a:lvl1pPr marL="285750" indent="-285750">
              <a:buFont typeface="Arial" charset="0"/>
              <a:buChar char="•"/>
              <a:defRPr sz="1400" b="1">
                <a:solidFill>
                  <a:schemeClr val="tx1">
                    <a:lumMod val="75000"/>
                    <a:lumOff val="25000"/>
                  </a:schemeClr>
                </a:solidFill>
              </a:defRPr>
            </a:lvl1pPr>
          </a:lstStyle>
          <a:p>
            <a:pPr lvl="0"/>
            <a:endParaRPr kumimoji="1" lang="zh-CN" altLang="en-US" dirty="0"/>
          </a:p>
        </p:txBody>
      </p:sp>
    </p:spTree>
    <p:extLst>
      <p:ext uri="{BB962C8B-B14F-4D97-AF65-F5344CB8AC3E}">
        <p14:creationId xmlns:p14="http://schemas.microsoft.com/office/powerpoint/2010/main" val="1620699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1474236"/>
            <a:ext cx="4735484" cy="3844213"/>
          </a:xfrm>
          <a:prstGeom prst="rect">
            <a:avLst/>
          </a:prstGeom>
          <a:solidFill>
            <a:schemeClr val="accent5"/>
          </a:solidFill>
          <a:effectLst>
            <a:outerShdw blurRad="88900" sx="102000" sy="102000" algn="ctr" rotWithShape="0">
              <a:prstClr val="black">
                <a:alpha val="25000"/>
              </a:prstClr>
            </a:outerShdw>
          </a:effectLst>
        </p:spPr>
        <p:txBody>
          <a:bodyPr anchor="ctr"/>
          <a:lstStyle>
            <a:lvl1pPr marL="0" indent="0">
              <a:buNone/>
              <a:defRPr sz="30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4966996" y="1474235"/>
            <a:ext cx="6696270" cy="3844213"/>
          </a:xfrm>
          <a:prstGeom prst="rect">
            <a:avLst/>
          </a:prstGeom>
          <a:noFill/>
        </p:spPr>
        <p:txBody>
          <a:bodyPr anchor="t"/>
          <a:lstStyle>
            <a:lvl1pPr marL="0" indent="0">
              <a:lnSpc>
                <a:spcPct val="100000"/>
              </a:lnSpc>
              <a:buNone/>
              <a:defRPr sz="10000" b="1">
                <a:solidFill>
                  <a:schemeClr val="accent5"/>
                </a:solidFill>
                <a:effectLst>
                  <a:outerShdw blurRad="88900" sx="102000" sy="102000" algn="ctr" rotWithShape="0">
                    <a:prstClr val="black">
                      <a:alpha val="25000"/>
                    </a:prstClr>
                  </a:outerShdw>
                </a:effectLst>
              </a:defRPr>
            </a:lvl1pPr>
          </a:lstStyle>
          <a:p>
            <a:pPr lvl="0"/>
            <a:endParaRPr kumimoji="1" lang="zh-CN" altLang="en-US" dirty="0"/>
          </a:p>
        </p:txBody>
      </p:sp>
    </p:spTree>
    <p:extLst>
      <p:ext uri="{BB962C8B-B14F-4D97-AF65-F5344CB8AC3E}">
        <p14:creationId xmlns:p14="http://schemas.microsoft.com/office/powerpoint/2010/main" val="1608340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副标题页_6">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1474236"/>
            <a:ext cx="4735484" cy="3844213"/>
          </a:xfrm>
          <a:prstGeom prst="rect">
            <a:avLst/>
          </a:prstGeom>
          <a:solidFill>
            <a:schemeClr val="accent6"/>
          </a:solidFill>
          <a:effectLst>
            <a:outerShdw blurRad="88900" sx="102000" sy="102000" algn="ctr" rotWithShape="0">
              <a:prstClr val="black">
                <a:alpha val="25000"/>
              </a:prstClr>
            </a:outerShdw>
          </a:effectLst>
        </p:spPr>
        <p:txBody>
          <a:bodyPr anchor="ctr"/>
          <a:lstStyle>
            <a:lvl1pPr marL="0" indent="0">
              <a:buNone/>
              <a:defRPr sz="30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4966996" y="1474235"/>
            <a:ext cx="6696270" cy="3844213"/>
          </a:xfrm>
          <a:prstGeom prst="rect">
            <a:avLst/>
          </a:prstGeom>
          <a:noFill/>
        </p:spPr>
        <p:txBody>
          <a:bodyPr anchor="t"/>
          <a:lstStyle>
            <a:lvl1pPr marL="0" indent="0">
              <a:lnSpc>
                <a:spcPct val="100000"/>
              </a:lnSpc>
              <a:buNone/>
              <a:defRPr sz="10000" b="1">
                <a:solidFill>
                  <a:schemeClr val="accent6"/>
                </a:solidFill>
                <a:effectLst>
                  <a:outerShdw blurRad="88900" sx="102000" sy="102000" algn="ctr" rotWithShape="0">
                    <a:prstClr val="black">
                      <a:alpha val="25000"/>
                    </a:prstClr>
                  </a:outerShdw>
                </a:effectLst>
              </a:defRPr>
            </a:lvl1pPr>
          </a:lstStyle>
          <a:p>
            <a:pPr lvl="0"/>
            <a:endParaRPr kumimoji="1" lang="zh-CN" altLang="en-US" dirty="0"/>
          </a:p>
        </p:txBody>
      </p:sp>
    </p:spTree>
    <p:extLst>
      <p:ext uri="{BB962C8B-B14F-4D97-AF65-F5344CB8AC3E}">
        <p14:creationId xmlns:p14="http://schemas.microsoft.com/office/powerpoint/2010/main" val="651203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1">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223935"/>
            <a:ext cx="970383" cy="652366"/>
          </a:xfrm>
          <a:prstGeom prst="rect">
            <a:avLst/>
          </a:prstGeom>
          <a:solidFill>
            <a:schemeClr val="accent1">
              <a:lumMod val="75000"/>
            </a:schemeClr>
          </a:solidFill>
          <a:effectLst>
            <a:outerShdw blurRad="88900" sx="102000" sy="102000" algn="ctr" rotWithShape="0">
              <a:prstClr val="black">
                <a:alpha val="25000"/>
              </a:prstClr>
            </a:outerShdw>
          </a:effectLst>
        </p:spPr>
        <p:txBody>
          <a:bodyPr anchor="ctr"/>
          <a:lstStyle>
            <a:lvl1pPr marL="0" indent="0">
              <a:buNone/>
              <a:defRPr sz="4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1110083" y="223935"/>
            <a:ext cx="6435012" cy="652366"/>
          </a:xfrm>
          <a:prstGeom prst="rect">
            <a:avLst/>
          </a:prstGeom>
          <a:noFill/>
        </p:spPr>
        <p:txBody>
          <a:bodyPr anchor="ctr"/>
          <a:lstStyle>
            <a:lvl1pPr marL="0" indent="0">
              <a:lnSpc>
                <a:spcPct val="100000"/>
              </a:lnSpc>
              <a:buNone/>
              <a:defRPr sz="2800" b="1">
                <a:solidFill>
                  <a:schemeClr val="accent1">
                    <a:lumMod val="75000"/>
                  </a:schemeClr>
                </a:solidFill>
                <a:effectLst>
                  <a:outerShdw blurRad="88900" sx="102000" sy="102000" algn="ctr" rotWithShape="0">
                    <a:prstClr val="black">
                      <a:alpha val="25000"/>
                    </a:prstClr>
                  </a:outerShdw>
                </a:effectLst>
              </a:defRPr>
            </a:lvl1pPr>
          </a:lstStyle>
          <a:p>
            <a:pPr lvl="0"/>
            <a:endParaRPr kumimoji="1" lang="zh-CN" altLang="en-US" dirty="0"/>
          </a:p>
        </p:txBody>
      </p:sp>
      <p:sp>
        <p:nvSpPr>
          <p:cNvPr id="4" name="矩形 3"/>
          <p:cNvSpPr/>
          <p:nvPr userDrawn="1"/>
        </p:nvSpPr>
        <p:spPr>
          <a:xfrm flipV="1">
            <a:off x="0" y="6489700"/>
            <a:ext cx="12192000" cy="889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userDrawn="1"/>
        </p:nvSpPr>
        <p:spPr>
          <a:xfrm flipV="1">
            <a:off x="0" y="6380480"/>
            <a:ext cx="121920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1554651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2">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223935"/>
            <a:ext cx="970383" cy="652366"/>
          </a:xfrm>
          <a:prstGeom prst="rect">
            <a:avLst/>
          </a:prstGeom>
          <a:solidFill>
            <a:schemeClr val="accent2">
              <a:lumMod val="75000"/>
            </a:schemeClr>
          </a:solidFill>
          <a:effectLst>
            <a:outerShdw blurRad="88900" sx="102000" sy="102000" algn="ctr" rotWithShape="0">
              <a:prstClr val="black">
                <a:alpha val="25000"/>
              </a:prstClr>
            </a:outerShdw>
          </a:effectLst>
        </p:spPr>
        <p:txBody>
          <a:bodyPr anchor="ctr"/>
          <a:lstStyle>
            <a:lvl1pPr marL="0" indent="0">
              <a:buNone/>
              <a:defRPr sz="4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1110083" y="223935"/>
            <a:ext cx="6435012" cy="652366"/>
          </a:xfrm>
          <a:prstGeom prst="rect">
            <a:avLst/>
          </a:prstGeom>
          <a:noFill/>
        </p:spPr>
        <p:txBody>
          <a:bodyPr anchor="ctr"/>
          <a:lstStyle>
            <a:lvl1pPr marL="0" indent="0">
              <a:lnSpc>
                <a:spcPct val="100000"/>
              </a:lnSpc>
              <a:buNone/>
              <a:defRPr sz="2800" b="1">
                <a:solidFill>
                  <a:schemeClr val="accent2">
                    <a:lumMod val="75000"/>
                  </a:schemeClr>
                </a:solidFill>
                <a:effectLst>
                  <a:outerShdw blurRad="88900" sx="102000" sy="102000" algn="ctr" rotWithShape="0">
                    <a:prstClr val="black">
                      <a:alpha val="25000"/>
                    </a:prstClr>
                  </a:outerShdw>
                </a:effectLst>
              </a:defRPr>
            </a:lvl1pPr>
          </a:lstStyle>
          <a:p>
            <a:pPr lvl="0"/>
            <a:endParaRPr kumimoji="1" lang="zh-CN" altLang="en-US" dirty="0"/>
          </a:p>
        </p:txBody>
      </p:sp>
      <p:sp>
        <p:nvSpPr>
          <p:cNvPr id="4" name="矩形 3"/>
          <p:cNvSpPr/>
          <p:nvPr userDrawn="1"/>
        </p:nvSpPr>
        <p:spPr>
          <a:xfrm flipV="1">
            <a:off x="0" y="6489700"/>
            <a:ext cx="12192000" cy="889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userDrawn="1"/>
        </p:nvSpPr>
        <p:spPr>
          <a:xfrm flipV="1">
            <a:off x="0" y="6380480"/>
            <a:ext cx="12192000"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6635681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3">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223935"/>
            <a:ext cx="970383" cy="652366"/>
          </a:xfrm>
          <a:prstGeom prst="rect">
            <a:avLst/>
          </a:prstGeom>
          <a:solidFill>
            <a:schemeClr val="accent3"/>
          </a:solidFill>
          <a:effectLst>
            <a:outerShdw blurRad="88900" sx="102000" sy="102000" algn="ctr" rotWithShape="0">
              <a:prstClr val="black">
                <a:alpha val="25000"/>
              </a:prstClr>
            </a:outerShdw>
          </a:effectLst>
        </p:spPr>
        <p:txBody>
          <a:bodyPr anchor="ctr"/>
          <a:lstStyle>
            <a:lvl1pPr marL="0" indent="0">
              <a:buNone/>
              <a:defRPr sz="4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1110083" y="223935"/>
            <a:ext cx="6435012" cy="652366"/>
          </a:xfrm>
          <a:prstGeom prst="rect">
            <a:avLst/>
          </a:prstGeom>
          <a:noFill/>
        </p:spPr>
        <p:txBody>
          <a:bodyPr anchor="ctr"/>
          <a:lstStyle>
            <a:lvl1pPr marL="0" indent="0">
              <a:lnSpc>
                <a:spcPct val="100000"/>
              </a:lnSpc>
              <a:buNone/>
              <a:defRPr sz="2800" b="1">
                <a:solidFill>
                  <a:schemeClr val="accent3"/>
                </a:solidFill>
                <a:effectLst>
                  <a:outerShdw blurRad="88900" sx="102000" sy="102000" algn="ctr" rotWithShape="0">
                    <a:prstClr val="black">
                      <a:alpha val="25000"/>
                    </a:prstClr>
                  </a:outerShdw>
                </a:effectLst>
              </a:defRPr>
            </a:lvl1pPr>
          </a:lstStyle>
          <a:p>
            <a:pPr lvl="0"/>
            <a:endParaRPr kumimoji="1" lang="zh-CN" altLang="en-US" dirty="0"/>
          </a:p>
        </p:txBody>
      </p:sp>
      <p:sp>
        <p:nvSpPr>
          <p:cNvPr id="4" name="矩形 3"/>
          <p:cNvSpPr/>
          <p:nvPr userDrawn="1"/>
        </p:nvSpPr>
        <p:spPr>
          <a:xfrm flipV="1">
            <a:off x="0" y="6489700"/>
            <a:ext cx="12192000" cy="889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userDrawn="1"/>
        </p:nvSpPr>
        <p:spPr>
          <a:xfrm flipV="1">
            <a:off x="0" y="6380480"/>
            <a:ext cx="12192000"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1587476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4">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223935"/>
            <a:ext cx="970383" cy="652366"/>
          </a:xfrm>
          <a:prstGeom prst="rect">
            <a:avLst/>
          </a:prstGeom>
          <a:solidFill>
            <a:schemeClr val="accent4"/>
          </a:solidFill>
          <a:effectLst>
            <a:outerShdw blurRad="88900" sx="102000" sy="102000" algn="ctr" rotWithShape="0">
              <a:prstClr val="black">
                <a:alpha val="25000"/>
              </a:prstClr>
            </a:outerShdw>
          </a:effectLst>
        </p:spPr>
        <p:txBody>
          <a:bodyPr anchor="ctr"/>
          <a:lstStyle>
            <a:lvl1pPr marL="0" indent="0">
              <a:buNone/>
              <a:defRPr sz="4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1110083" y="223935"/>
            <a:ext cx="6435012" cy="652366"/>
          </a:xfrm>
          <a:prstGeom prst="rect">
            <a:avLst/>
          </a:prstGeom>
          <a:noFill/>
        </p:spPr>
        <p:txBody>
          <a:bodyPr anchor="ctr"/>
          <a:lstStyle>
            <a:lvl1pPr marL="0" indent="0">
              <a:lnSpc>
                <a:spcPct val="100000"/>
              </a:lnSpc>
              <a:buNone/>
              <a:defRPr sz="2800" b="1">
                <a:solidFill>
                  <a:schemeClr val="accent4"/>
                </a:solidFill>
                <a:effectLst>
                  <a:outerShdw blurRad="88900" sx="102000" sy="102000" algn="ctr" rotWithShape="0">
                    <a:prstClr val="black">
                      <a:alpha val="25000"/>
                    </a:prstClr>
                  </a:outerShdw>
                </a:effectLst>
              </a:defRPr>
            </a:lvl1pPr>
          </a:lstStyle>
          <a:p>
            <a:pPr lvl="0"/>
            <a:endParaRPr kumimoji="1" lang="zh-CN" altLang="en-US" dirty="0"/>
          </a:p>
        </p:txBody>
      </p:sp>
      <p:sp>
        <p:nvSpPr>
          <p:cNvPr id="4" name="矩形 3"/>
          <p:cNvSpPr/>
          <p:nvPr userDrawn="1"/>
        </p:nvSpPr>
        <p:spPr>
          <a:xfrm flipV="1">
            <a:off x="0" y="6489700"/>
            <a:ext cx="12192000" cy="889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userDrawn="1"/>
        </p:nvSpPr>
        <p:spPr>
          <a:xfrm flipV="1">
            <a:off x="0" y="6380480"/>
            <a:ext cx="1219200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444702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5">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223935"/>
            <a:ext cx="970383" cy="652366"/>
          </a:xfrm>
          <a:prstGeom prst="rect">
            <a:avLst/>
          </a:prstGeom>
          <a:solidFill>
            <a:schemeClr val="accent5"/>
          </a:solidFill>
          <a:effectLst>
            <a:outerShdw blurRad="88900" sx="102000" sy="102000" algn="ctr" rotWithShape="0">
              <a:prstClr val="black">
                <a:alpha val="25000"/>
              </a:prstClr>
            </a:outerShdw>
          </a:effectLst>
        </p:spPr>
        <p:txBody>
          <a:bodyPr anchor="ctr"/>
          <a:lstStyle>
            <a:lvl1pPr marL="0" indent="0">
              <a:buNone/>
              <a:defRPr sz="4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1110083" y="223935"/>
            <a:ext cx="6435012" cy="652366"/>
          </a:xfrm>
          <a:prstGeom prst="rect">
            <a:avLst/>
          </a:prstGeom>
          <a:noFill/>
        </p:spPr>
        <p:txBody>
          <a:bodyPr anchor="ctr"/>
          <a:lstStyle>
            <a:lvl1pPr marL="0" indent="0">
              <a:lnSpc>
                <a:spcPct val="100000"/>
              </a:lnSpc>
              <a:buNone/>
              <a:defRPr sz="2800" b="1">
                <a:solidFill>
                  <a:schemeClr val="accent5"/>
                </a:solidFill>
                <a:effectLst>
                  <a:outerShdw blurRad="88900" sx="102000" sy="102000" algn="ctr" rotWithShape="0">
                    <a:prstClr val="black">
                      <a:alpha val="25000"/>
                    </a:prstClr>
                  </a:outerShdw>
                </a:effectLst>
              </a:defRPr>
            </a:lvl1pPr>
          </a:lstStyle>
          <a:p>
            <a:pPr lvl="0"/>
            <a:endParaRPr kumimoji="1" lang="zh-CN" altLang="en-US" dirty="0"/>
          </a:p>
        </p:txBody>
      </p:sp>
      <p:sp>
        <p:nvSpPr>
          <p:cNvPr id="4" name="矩形 3"/>
          <p:cNvSpPr/>
          <p:nvPr userDrawn="1"/>
        </p:nvSpPr>
        <p:spPr>
          <a:xfrm flipV="1">
            <a:off x="0" y="6489700"/>
            <a:ext cx="12192000" cy="889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userDrawn="1"/>
        </p:nvSpPr>
        <p:spPr>
          <a:xfrm flipV="1">
            <a:off x="0" y="6380480"/>
            <a:ext cx="12192000" cy="4571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0373353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6">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223935"/>
            <a:ext cx="970383" cy="652366"/>
          </a:xfrm>
          <a:prstGeom prst="rect">
            <a:avLst/>
          </a:prstGeom>
          <a:solidFill>
            <a:schemeClr val="accent6"/>
          </a:solidFill>
          <a:effectLst>
            <a:outerShdw blurRad="88900" sx="102000" sy="102000" algn="ctr" rotWithShape="0">
              <a:prstClr val="black">
                <a:alpha val="25000"/>
              </a:prstClr>
            </a:outerShdw>
          </a:effectLst>
        </p:spPr>
        <p:txBody>
          <a:bodyPr anchor="ctr"/>
          <a:lstStyle>
            <a:lvl1pPr marL="0" indent="0">
              <a:buNone/>
              <a:defRPr sz="4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1110083" y="223935"/>
            <a:ext cx="6435012" cy="652366"/>
          </a:xfrm>
          <a:prstGeom prst="rect">
            <a:avLst/>
          </a:prstGeom>
          <a:noFill/>
        </p:spPr>
        <p:txBody>
          <a:bodyPr anchor="ctr"/>
          <a:lstStyle>
            <a:lvl1pPr marL="0" indent="0">
              <a:lnSpc>
                <a:spcPct val="100000"/>
              </a:lnSpc>
              <a:buNone/>
              <a:defRPr sz="2800" b="1">
                <a:solidFill>
                  <a:schemeClr val="accent6"/>
                </a:solidFill>
                <a:effectLst>
                  <a:outerShdw blurRad="88900" sx="102000" sy="102000" algn="ctr" rotWithShape="0">
                    <a:prstClr val="black">
                      <a:alpha val="25000"/>
                    </a:prstClr>
                  </a:outerShdw>
                </a:effectLst>
              </a:defRPr>
            </a:lvl1pPr>
          </a:lstStyle>
          <a:p>
            <a:pPr lvl="0"/>
            <a:endParaRPr kumimoji="1" lang="zh-CN" altLang="en-US" dirty="0"/>
          </a:p>
        </p:txBody>
      </p:sp>
      <p:sp>
        <p:nvSpPr>
          <p:cNvPr id="4" name="矩形 3"/>
          <p:cNvSpPr/>
          <p:nvPr userDrawn="1"/>
        </p:nvSpPr>
        <p:spPr>
          <a:xfrm flipV="1">
            <a:off x="0" y="6489700"/>
            <a:ext cx="12192000" cy="8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userDrawn="1"/>
        </p:nvSpPr>
        <p:spPr>
          <a:xfrm flipV="1">
            <a:off x="0" y="6380480"/>
            <a:ext cx="12192000" cy="457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5408462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空白页">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26631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040531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4" name="任意形状 23"/>
          <p:cNvSpPr/>
          <p:nvPr userDrawn="1"/>
        </p:nvSpPr>
        <p:spPr>
          <a:xfrm rot="10800000">
            <a:off x="4133850" y="0"/>
            <a:ext cx="8058150" cy="6858001"/>
          </a:xfrm>
          <a:custGeom>
            <a:avLst/>
            <a:gdLst>
              <a:gd name="connsiteX0" fmla="*/ 5118100 w 8058150"/>
              <a:gd name="connsiteY0" fmla="*/ 6858001 h 6858001"/>
              <a:gd name="connsiteX1" fmla="*/ 0 w 8058150"/>
              <a:gd name="connsiteY1" fmla="*/ 6858001 h 6858001"/>
              <a:gd name="connsiteX2" fmla="*/ 0 w 8058150"/>
              <a:gd name="connsiteY2" fmla="*/ 0 h 6858001"/>
              <a:gd name="connsiteX3" fmla="*/ 5118100 w 8058150"/>
              <a:gd name="connsiteY3" fmla="*/ 0 h 6858001"/>
              <a:gd name="connsiteX4" fmla="*/ 8058150 w 8058150"/>
              <a:gd name="connsiteY4" fmla="*/ 6858000 h 6858001"/>
              <a:gd name="connsiteX5" fmla="*/ 5118100 w 8058150"/>
              <a:gd name="connsiteY5"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58150" h="6858001">
                <a:moveTo>
                  <a:pt x="5118100" y="6858001"/>
                </a:moveTo>
                <a:lnTo>
                  <a:pt x="0" y="6858001"/>
                </a:lnTo>
                <a:lnTo>
                  <a:pt x="0" y="0"/>
                </a:lnTo>
                <a:lnTo>
                  <a:pt x="5118100" y="0"/>
                </a:lnTo>
                <a:lnTo>
                  <a:pt x="8058150" y="6858000"/>
                </a:lnTo>
                <a:lnTo>
                  <a:pt x="5118100" y="6858000"/>
                </a:lnTo>
                <a:close/>
              </a:path>
            </a:pathLst>
          </a:custGeom>
          <a:solidFill>
            <a:schemeClr val="accent4"/>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直角三角形 2"/>
          <p:cNvSpPr/>
          <p:nvPr userDrawn="1"/>
        </p:nvSpPr>
        <p:spPr>
          <a:xfrm>
            <a:off x="0" y="5295900"/>
            <a:ext cx="6248400" cy="1562100"/>
          </a:xfrm>
          <a:prstGeom prst="rtTriangle">
            <a:avLst/>
          </a:prstGeom>
          <a:solidFill>
            <a:schemeClr val="accent2"/>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直角三角形 3"/>
          <p:cNvSpPr/>
          <p:nvPr userDrawn="1"/>
        </p:nvSpPr>
        <p:spPr>
          <a:xfrm rot="5400000" flipV="1">
            <a:off x="9753602" y="-927095"/>
            <a:ext cx="1511299" cy="3365498"/>
          </a:xfrm>
          <a:prstGeom prst="rtTriangle">
            <a:avLst/>
          </a:prstGeom>
          <a:solidFill>
            <a:schemeClr val="accent5"/>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占位符 5"/>
          <p:cNvSpPr txBox="1">
            <a:spLocks/>
          </p:cNvSpPr>
          <p:nvPr userDrawn="1"/>
        </p:nvSpPr>
        <p:spPr>
          <a:xfrm>
            <a:off x="909955" y="2016760"/>
            <a:ext cx="3223896" cy="1680210"/>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11800" b="1"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zh-CN" altLang="en-US" sz="11800" b="1" i="0" u="none" strike="noStrike" kern="1200" cap="none" spc="0" normalizeH="0" baseline="0" noProof="0">
                <a:ln>
                  <a:noFill/>
                </a:ln>
                <a:solidFill>
                  <a:schemeClr val="accent2">
                    <a:lumMod val="75000"/>
                  </a:schemeClr>
                </a:solidFill>
                <a:effectLst/>
                <a:uLnTx/>
                <a:uFillTx/>
                <a:latin typeface="Century Gothic"/>
                <a:ea typeface="微软雅黑"/>
                <a:cs typeface=""/>
              </a:rPr>
              <a:t>目录</a:t>
            </a:r>
            <a:endParaRPr kumimoji="1" lang="zh-CN" altLang="en-US" sz="11800" b="1" i="0" u="none" strike="noStrike" kern="1200" cap="none" spc="0" normalizeH="0" baseline="0" noProof="0" dirty="0">
              <a:ln>
                <a:noFill/>
              </a:ln>
              <a:solidFill>
                <a:schemeClr val="accent2">
                  <a:lumMod val="75000"/>
                </a:schemeClr>
              </a:solidFill>
              <a:effectLst/>
              <a:uLnTx/>
              <a:uFillTx/>
              <a:latin typeface="Century Gothic"/>
              <a:ea typeface="微软雅黑"/>
              <a:cs typeface=""/>
            </a:endParaRPr>
          </a:p>
        </p:txBody>
      </p:sp>
      <p:sp>
        <p:nvSpPr>
          <p:cNvPr id="8" name="文本占位符 5"/>
          <p:cNvSpPr txBox="1">
            <a:spLocks/>
          </p:cNvSpPr>
          <p:nvPr userDrawn="1"/>
        </p:nvSpPr>
        <p:spPr>
          <a:xfrm>
            <a:off x="909955" y="3696970"/>
            <a:ext cx="3223896" cy="582930"/>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4400" b="1"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en-US" altLang="zh-CN" sz="4400" b="1" i="0" u="none" strike="noStrike" kern="1200" cap="none" spc="0" normalizeH="0" baseline="0" noProof="0">
                <a:ln>
                  <a:noFill/>
                </a:ln>
                <a:solidFill>
                  <a:schemeClr val="accent2">
                    <a:lumMod val="75000"/>
                  </a:schemeClr>
                </a:solidFill>
                <a:effectLst/>
                <a:uLnTx/>
                <a:uFillTx/>
                <a:latin typeface="Century Gothic"/>
                <a:ea typeface="微软雅黑"/>
                <a:cs typeface=""/>
              </a:rPr>
              <a:t>CONTENTS</a:t>
            </a:r>
            <a:endParaRPr kumimoji="1" lang="zh-CN" altLang="en-US" sz="4400" b="1" i="0" u="none" strike="noStrike" kern="1200" cap="none" spc="0" normalizeH="0" baseline="0" noProof="0" dirty="0">
              <a:ln>
                <a:noFill/>
              </a:ln>
              <a:solidFill>
                <a:schemeClr val="accent2">
                  <a:lumMod val="75000"/>
                </a:schemeClr>
              </a:solidFill>
              <a:effectLst/>
              <a:uLnTx/>
              <a:uFillTx/>
              <a:latin typeface="Century Gothic"/>
              <a:ea typeface="微软雅黑"/>
              <a:cs typeface=""/>
            </a:endParaRPr>
          </a:p>
        </p:txBody>
      </p:sp>
      <p:sp>
        <p:nvSpPr>
          <p:cNvPr id="25" name="文本占位符 5"/>
          <p:cNvSpPr>
            <a:spLocks noGrp="1"/>
          </p:cNvSpPr>
          <p:nvPr>
            <p:ph type="body" sz="quarter" idx="12" hasCustomPrompt="1"/>
          </p:nvPr>
        </p:nvSpPr>
        <p:spPr>
          <a:xfrm>
            <a:off x="7077075" y="1913421"/>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6" name="文本占位符 5"/>
          <p:cNvSpPr>
            <a:spLocks noGrp="1"/>
          </p:cNvSpPr>
          <p:nvPr>
            <p:ph type="body" sz="quarter" idx="13"/>
          </p:nvPr>
        </p:nvSpPr>
        <p:spPr>
          <a:xfrm>
            <a:off x="7912100" y="2016760"/>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27" name="文本占位符 5"/>
          <p:cNvSpPr>
            <a:spLocks noGrp="1"/>
          </p:cNvSpPr>
          <p:nvPr>
            <p:ph type="body" sz="quarter" idx="14" hasCustomPrompt="1"/>
          </p:nvPr>
        </p:nvSpPr>
        <p:spPr>
          <a:xfrm>
            <a:off x="7077075" y="3001814"/>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8" name="文本占位符 5"/>
          <p:cNvSpPr>
            <a:spLocks noGrp="1"/>
          </p:cNvSpPr>
          <p:nvPr>
            <p:ph type="body" sz="quarter" idx="15"/>
          </p:nvPr>
        </p:nvSpPr>
        <p:spPr>
          <a:xfrm>
            <a:off x="7912100" y="3105154"/>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29" name="文本占位符 5"/>
          <p:cNvSpPr>
            <a:spLocks noGrp="1"/>
          </p:cNvSpPr>
          <p:nvPr>
            <p:ph type="body" sz="quarter" idx="16" hasCustomPrompt="1"/>
          </p:nvPr>
        </p:nvSpPr>
        <p:spPr>
          <a:xfrm>
            <a:off x="7077075" y="4090207"/>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30" name="文本占位符 5"/>
          <p:cNvSpPr>
            <a:spLocks noGrp="1"/>
          </p:cNvSpPr>
          <p:nvPr>
            <p:ph type="body" sz="quarter" idx="17"/>
          </p:nvPr>
        </p:nvSpPr>
        <p:spPr>
          <a:xfrm>
            <a:off x="7912100" y="4187760"/>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Tree>
    <p:extLst>
      <p:ext uri="{BB962C8B-B14F-4D97-AF65-F5344CB8AC3E}">
        <p14:creationId xmlns:p14="http://schemas.microsoft.com/office/powerpoint/2010/main" val="7721592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6842769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10450545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C50F7A0F-4C8A-4DA1-8AA3-1810FF4E70A3}"/>
              </a:ext>
            </a:extLst>
          </p:cNvPr>
          <p:cNvPicPr>
            <a:picLocks noChangeAspect="1"/>
          </p:cNvPicPr>
          <p:nvPr userDrawn="1"/>
        </p:nvPicPr>
        <p:blipFill rotWithShape="1">
          <a:blip r:embed="rId2">
            <a:clrChange>
              <a:clrFrom>
                <a:srgbClr val="FFFFFF"/>
              </a:clrFrom>
              <a:clrTo>
                <a:srgbClr val="FFFFFF">
                  <a:alpha val="0"/>
                </a:srgbClr>
              </a:clrTo>
            </a:clrChange>
          </a:blip>
          <a:srcRect l="13924" t="13924" r="13924" b="13924"/>
          <a:stretch/>
        </p:blipFill>
        <p:spPr>
          <a:xfrm>
            <a:off x="4705130" y="1673081"/>
            <a:ext cx="2743200" cy="2743200"/>
          </a:xfrm>
          <a:prstGeom prst="rect">
            <a:avLst/>
          </a:prstGeom>
        </p:spPr>
      </p:pic>
      <p:pic>
        <p:nvPicPr>
          <p:cNvPr id="15" name="图片 14">
            <a:extLst>
              <a:ext uri="{FF2B5EF4-FFF2-40B4-BE49-F238E27FC236}">
                <a16:creationId xmlns:a16="http://schemas.microsoft.com/office/drawing/2014/main" id="{260AD2DE-F13F-4332-90AE-87C7001EAD9A}"/>
              </a:ext>
            </a:extLst>
          </p:cNvPr>
          <p:cNvPicPr>
            <a:picLocks noChangeAspect="1"/>
          </p:cNvPicPr>
          <p:nvPr userDrawn="1"/>
        </p:nvPicPr>
        <p:blipFill rotWithShape="1">
          <a:blip r:embed="rId3">
            <a:clrChange>
              <a:clrFrom>
                <a:srgbClr val="FFFFFF"/>
              </a:clrFrom>
              <a:clrTo>
                <a:srgbClr val="FFFFFF">
                  <a:alpha val="0"/>
                </a:srgbClr>
              </a:clrTo>
            </a:clrChange>
          </a:blip>
          <a:srcRect l="14439" r="14439"/>
          <a:stretch/>
        </p:blipFill>
        <p:spPr>
          <a:xfrm>
            <a:off x="8519321" y="1673081"/>
            <a:ext cx="2743200" cy="2743200"/>
          </a:xfrm>
          <a:prstGeom prst="rect">
            <a:avLst/>
          </a:prstGeom>
        </p:spPr>
      </p:pic>
      <p:pic>
        <p:nvPicPr>
          <p:cNvPr id="16" name="图片 15">
            <a:extLst>
              <a:ext uri="{FF2B5EF4-FFF2-40B4-BE49-F238E27FC236}">
                <a16:creationId xmlns:a16="http://schemas.microsoft.com/office/drawing/2014/main" id="{19418449-E7C2-4E37-8045-DD4782B12524}"/>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a:extLst>
              <a:ext uri="{FF2B5EF4-FFF2-40B4-BE49-F238E27FC236}">
                <a16:creationId xmlns:a16="http://schemas.microsoft.com/office/drawing/2014/main" id="{46C855E7-2DCA-4970-A954-7CB7F69FADAB}"/>
              </a:ext>
            </a:extLst>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77121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en-US" altLang="zh-CN" sz="1400" b="0" i="0" u="none" strike="noStrike" kern="0" cap="none" spc="0" normalizeH="0" baseline="0" noProof="0" dirty="0">
                <a:ln>
                  <a:noFill/>
                </a:ln>
                <a:solidFill>
                  <a:srgbClr val="FFFFFF"/>
                </a:solidFill>
                <a:effectLst/>
                <a:uLnTx/>
                <a:uFillTx/>
                <a:latin typeface="Segoe UI Light"/>
                <a:cs typeface="Segoe UI Light"/>
              </a:rPr>
              <a:t>Century Gothic</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573996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4" name="任意形状 23"/>
          <p:cNvSpPr/>
          <p:nvPr userDrawn="1"/>
        </p:nvSpPr>
        <p:spPr>
          <a:xfrm rot="10800000">
            <a:off x="4133850" y="0"/>
            <a:ext cx="8058150" cy="6858001"/>
          </a:xfrm>
          <a:custGeom>
            <a:avLst/>
            <a:gdLst>
              <a:gd name="connsiteX0" fmla="*/ 5118100 w 8058150"/>
              <a:gd name="connsiteY0" fmla="*/ 6858001 h 6858001"/>
              <a:gd name="connsiteX1" fmla="*/ 0 w 8058150"/>
              <a:gd name="connsiteY1" fmla="*/ 6858001 h 6858001"/>
              <a:gd name="connsiteX2" fmla="*/ 0 w 8058150"/>
              <a:gd name="connsiteY2" fmla="*/ 0 h 6858001"/>
              <a:gd name="connsiteX3" fmla="*/ 5118100 w 8058150"/>
              <a:gd name="connsiteY3" fmla="*/ 0 h 6858001"/>
              <a:gd name="connsiteX4" fmla="*/ 8058150 w 8058150"/>
              <a:gd name="connsiteY4" fmla="*/ 6858000 h 6858001"/>
              <a:gd name="connsiteX5" fmla="*/ 5118100 w 8058150"/>
              <a:gd name="connsiteY5"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58150" h="6858001">
                <a:moveTo>
                  <a:pt x="5118100" y="6858001"/>
                </a:moveTo>
                <a:lnTo>
                  <a:pt x="0" y="6858001"/>
                </a:lnTo>
                <a:lnTo>
                  <a:pt x="0" y="0"/>
                </a:lnTo>
                <a:lnTo>
                  <a:pt x="5118100" y="0"/>
                </a:lnTo>
                <a:lnTo>
                  <a:pt x="8058150" y="6858000"/>
                </a:lnTo>
                <a:lnTo>
                  <a:pt x="5118100" y="6858000"/>
                </a:lnTo>
                <a:close/>
              </a:path>
            </a:pathLst>
          </a:custGeom>
          <a:solidFill>
            <a:schemeClr val="accent4"/>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直角三角形 2"/>
          <p:cNvSpPr/>
          <p:nvPr userDrawn="1"/>
        </p:nvSpPr>
        <p:spPr>
          <a:xfrm>
            <a:off x="0" y="5295900"/>
            <a:ext cx="6248400" cy="1562100"/>
          </a:xfrm>
          <a:prstGeom prst="rtTriangle">
            <a:avLst/>
          </a:prstGeom>
          <a:solidFill>
            <a:schemeClr val="accent2"/>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直角三角形 3"/>
          <p:cNvSpPr/>
          <p:nvPr userDrawn="1"/>
        </p:nvSpPr>
        <p:spPr>
          <a:xfrm rot="5400000" flipV="1">
            <a:off x="9753602" y="-927095"/>
            <a:ext cx="1511299" cy="3365498"/>
          </a:xfrm>
          <a:prstGeom prst="rtTriangle">
            <a:avLst/>
          </a:prstGeom>
          <a:solidFill>
            <a:schemeClr val="accent5"/>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占位符 5"/>
          <p:cNvSpPr txBox="1">
            <a:spLocks/>
          </p:cNvSpPr>
          <p:nvPr userDrawn="1"/>
        </p:nvSpPr>
        <p:spPr>
          <a:xfrm>
            <a:off x="909955" y="2016760"/>
            <a:ext cx="3223896" cy="1680210"/>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11800" b="1"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zh-CN" altLang="en-US" sz="11800" b="1" i="0" u="none" strike="noStrike" kern="1200" cap="none" spc="0" normalizeH="0" baseline="0" noProof="0">
                <a:ln>
                  <a:noFill/>
                </a:ln>
                <a:solidFill>
                  <a:schemeClr val="accent2">
                    <a:lumMod val="75000"/>
                  </a:schemeClr>
                </a:solidFill>
                <a:effectLst/>
                <a:uLnTx/>
                <a:uFillTx/>
                <a:latin typeface="Century Gothic"/>
                <a:ea typeface="微软雅黑"/>
                <a:cs typeface=""/>
              </a:rPr>
              <a:t>目录</a:t>
            </a:r>
            <a:endParaRPr kumimoji="1" lang="zh-CN" altLang="en-US" sz="11800" b="1" i="0" u="none" strike="noStrike" kern="1200" cap="none" spc="0" normalizeH="0" baseline="0" noProof="0" dirty="0">
              <a:ln>
                <a:noFill/>
              </a:ln>
              <a:solidFill>
                <a:schemeClr val="accent2">
                  <a:lumMod val="75000"/>
                </a:schemeClr>
              </a:solidFill>
              <a:effectLst/>
              <a:uLnTx/>
              <a:uFillTx/>
              <a:latin typeface="Century Gothic"/>
              <a:ea typeface="微软雅黑"/>
              <a:cs typeface=""/>
            </a:endParaRPr>
          </a:p>
        </p:txBody>
      </p:sp>
      <p:sp>
        <p:nvSpPr>
          <p:cNvPr id="8" name="文本占位符 5"/>
          <p:cNvSpPr txBox="1">
            <a:spLocks/>
          </p:cNvSpPr>
          <p:nvPr userDrawn="1"/>
        </p:nvSpPr>
        <p:spPr>
          <a:xfrm>
            <a:off x="909955" y="3696970"/>
            <a:ext cx="3223896" cy="582930"/>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4400" b="1"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en-US" altLang="zh-CN" sz="4400" b="1" i="0" u="none" strike="noStrike" kern="1200" cap="none" spc="0" normalizeH="0" baseline="0" noProof="0">
                <a:ln>
                  <a:noFill/>
                </a:ln>
                <a:solidFill>
                  <a:schemeClr val="accent2">
                    <a:lumMod val="75000"/>
                  </a:schemeClr>
                </a:solidFill>
                <a:effectLst/>
                <a:uLnTx/>
                <a:uFillTx/>
                <a:latin typeface="Century Gothic"/>
                <a:ea typeface="微软雅黑"/>
                <a:cs typeface=""/>
              </a:rPr>
              <a:t>CONTENTS</a:t>
            </a:r>
            <a:endParaRPr kumimoji="1" lang="zh-CN" altLang="en-US" sz="4400" b="1" i="0" u="none" strike="noStrike" kern="1200" cap="none" spc="0" normalizeH="0" baseline="0" noProof="0" dirty="0">
              <a:ln>
                <a:noFill/>
              </a:ln>
              <a:solidFill>
                <a:schemeClr val="accent2">
                  <a:lumMod val="75000"/>
                </a:schemeClr>
              </a:solidFill>
              <a:effectLst/>
              <a:uLnTx/>
              <a:uFillTx/>
              <a:latin typeface="Century Gothic"/>
              <a:ea typeface="微软雅黑"/>
              <a:cs typeface=""/>
            </a:endParaRPr>
          </a:p>
        </p:txBody>
      </p:sp>
      <p:sp>
        <p:nvSpPr>
          <p:cNvPr id="25" name="文本占位符 5"/>
          <p:cNvSpPr>
            <a:spLocks noGrp="1"/>
          </p:cNvSpPr>
          <p:nvPr>
            <p:ph type="body" sz="quarter" idx="12" hasCustomPrompt="1"/>
          </p:nvPr>
        </p:nvSpPr>
        <p:spPr>
          <a:xfrm>
            <a:off x="7077075" y="1253021"/>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6" name="文本占位符 5"/>
          <p:cNvSpPr>
            <a:spLocks noGrp="1"/>
          </p:cNvSpPr>
          <p:nvPr>
            <p:ph type="body" sz="quarter" idx="13"/>
          </p:nvPr>
        </p:nvSpPr>
        <p:spPr>
          <a:xfrm>
            <a:off x="7912100" y="1356360"/>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27" name="文本占位符 5"/>
          <p:cNvSpPr>
            <a:spLocks noGrp="1"/>
          </p:cNvSpPr>
          <p:nvPr>
            <p:ph type="body" sz="quarter" idx="14" hasCustomPrompt="1"/>
          </p:nvPr>
        </p:nvSpPr>
        <p:spPr>
          <a:xfrm>
            <a:off x="7077075" y="2341414"/>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8" name="文本占位符 5"/>
          <p:cNvSpPr>
            <a:spLocks noGrp="1"/>
          </p:cNvSpPr>
          <p:nvPr>
            <p:ph type="body" sz="quarter" idx="15"/>
          </p:nvPr>
        </p:nvSpPr>
        <p:spPr>
          <a:xfrm>
            <a:off x="7912100" y="2444754"/>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29" name="文本占位符 5"/>
          <p:cNvSpPr>
            <a:spLocks noGrp="1"/>
          </p:cNvSpPr>
          <p:nvPr>
            <p:ph type="body" sz="quarter" idx="16" hasCustomPrompt="1"/>
          </p:nvPr>
        </p:nvSpPr>
        <p:spPr>
          <a:xfrm>
            <a:off x="7077075" y="3429807"/>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30" name="文本占位符 5"/>
          <p:cNvSpPr>
            <a:spLocks noGrp="1"/>
          </p:cNvSpPr>
          <p:nvPr>
            <p:ph type="body" sz="quarter" idx="17"/>
          </p:nvPr>
        </p:nvSpPr>
        <p:spPr>
          <a:xfrm>
            <a:off x="7912100" y="3527360"/>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13" name="文本占位符 5"/>
          <p:cNvSpPr>
            <a:spLocks noGrp="1"/>
          </p:cNvSpPr>
          <p:nvPr>
            <p:ph type="body" sz="quarter" idx="18" hasCustomPrompt="1"/>
          </p:nvPr>
        </p:nvSpPr>
        <p:spPr>
          <a:xfrm>
            <a:off x="7077075" y="4621538"/>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14" name="文本占位符 5"/>
          <p:cNvSpPr>
            <a:spLocks noGrp="1"/>
          </p:cNvSpPr>
          <p:nvPr>
            <p:ph type="body" sz="quarter" idx="19"/>
          </p:nvPr>
        </p:nvSpPr>
        <p:spPr>
          <a:xfrm>
            <a:off x="7912100" y="4719091"/>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Tree>
    <p:extLst>
      <p:ext uri="{BB962C8B-B14F-4D97-AF65-F5344CB8AC3E}">
        <p14:creationId xmlns:p14="http://schemas.microsoft.com/office/powerpoint/2010/main" val="839425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4" name="任意形状 23"/>
          <p:cNvSpPr/>
          <p:nvPr userDrawn="1"/>
        </p:nvSpPr>
        <p:spPr>
          <a:xfrm rot="10800000">
            <a:off x="4133850" y="0"/>
            <a:ext cx="8058150" cy="6858001"/>
          </a:xfrm>
          <a:custGeom>
            <a:avLst/>
            <a:gdLst>
              <a:gd name="connsiteX0" fmla="*/ 5118100 w 8058150"/>
              <a:gd name="connsiteY0" fmla="*/ 6858001 h 6858001"/>
              <a:gd name="connsiteX1" fmla="*/ 0 w 8058150"/>
              <a:gd name="connsiteY1" fmla="*/ 6858001 h 6858001"/>
              <a:gd name="connsiteX2" fmla="*/ 0 w 8058150"/>
              <a:gd name="connsiteY2" fmla="*/ 0 h 6858001"/>
              <a:gd name="connsiteX3" fmla="*/ 5118100 w 8058150"/>
              <a:gd name="connsiteY3" fmla="*/ 0 h 6858001"/>
              <a:gd name="connsiteX4" fmla="*/ 8058150 w 8058150"/>
              <a:gd name="connsiteY4" fmla="*/ 6858000 h 6858001"/>
              <a:gd name="connsiteX5" fmla="*/ 5118100 w 8058150"/>
              <a:gd name="connsiteY5"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58150" h="6858001">
                <a:moveTo>
                  <a:pt x="5118100" y="6858001"/>
                </a:moveTo>
                <a:lnTo>
                  <a:pt x="0" y="6858001"/>
                </a:lnTo>
                <a:lnTo>
                  <a:pt x="0" y="0"/>
                </a:lnTo>
                <a:lnTo>
                  <a:pt x="5118100" y="0"/>
                </a:lnTo>
                <a:lnTo>
                  <a:pt x="8058150" y="6858000"/>
                </a:lnTo>
                <a:lnTo>
                  <a:pt x="5118100" y="6858000"/>
                </a:lnTo>
                <a:close/>
              </a:path>
            </a:pathLst>
          </a:custGeom>
          <a:solidFill>
            <a:schemeClr val="accent4"/>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直角三角形 2"/>
          <p:cNvSpPr/>
          <p:nvPr userDrawn="1"/>
        </p:nvSpPr>
        <p:spPr>
          <a:xfrm>
            <a:off x="0" y="5295900"/>
            <a:ext cx="6248400" cy="1562100"/>
          </a:xfrm>
          <a:prstGeom prst="rtTriangle">
            <a:avLst/>
          </a:prstGeom>
          <a:solidFill>
            <a:schemeClr val="accent2"/>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直角三角形 3"/>
          <p:cNvSpPr/>
          <p:nvPr userDrawn="1"/>
        </p:nvSpPr>
        <p:spPr>
          <a:xfrm rot="5400000" flipV="1">
            <a:off x="9753602" y="-927095"/>
            <a:ext cx="1511299" cy="3365498"/>
          </a:xfrm>
          <a:prstGeom prst="rtTriangle">
            <a:avLst/>
          </a:prstGeom>
          <a:solidFill>
            <a:schemeClr val="accent5"/>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占位符 5"/>
          <p:cNvSpPr txBox="1">
            <a:spLocks/>
          </p:cNvSpPr>
          <p:nvPr userDrawn="1"/>
        </p:nvSpPr>
        <p:spPr>
          <a:xfrm>
            <a:off x="909955" y="2016760"/>
            <a:ext cx="3223896" cy="1680210"/>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11800" b="1"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zh-CN" altLang="en-US" sz="11800" b="1" i="0" u="none" strike="noStrike" kern="1200" cap="none" spc="0" normalizeH="0" baseline="0" noProof="0">
                <a:ln>
                  <a:noFill/>
                </a:ln>
                <a:solidFill>
                  <a:schemeClr val="accent2">
                    <a:lumMod val="75000"/>
                  </a:schemeClr>
                </a:solidFill>
                <a:effectLst/>
                <a:uLnTx/>
                <a:uFillTx/>
                <a:latin typeface="Century Gothic"/>
                <a:ea typeface="微软雅黑"/>
                <a:cs typeface=""/>
              </a:rPr>
              <a:t>目录</a:t>
            </a:r>
            <a:endParaRPr kumimoji="1" lang="zh-CN" altLang="en-US" sz="11800" b="1" i="0" u="none" strike="noStrike" kern="1200" cap="none" spc="0" normalizeH="0" baseline="0" noProof="0" dirty="0">
              <a:ln>
                <a:noFill/>
              </a:ln>
              <a:solidFill>
                <a:schemeClr val="accent2">
                  <a:lumMod val="75000"/>
                </a:schemeClr>
              </a:solidFill>
              <a:effectLst/>
              <a:uLnTx/>
              <a:uFillTx/>
              <a:latin typeface="Century Gothic"/>
              <a:ea typeface="微软雅黑"/>
              <a:cs typeface=""/>
            </a:endParaRPr>
          </a:p>
        </p:txBody>
      </p:sp>
      <p:sp>
        <p:nvSpPr>
          <p:cNvPr id="8" name="文本占位符 5"/>
          <p:cNvSpPr txBox="1">
            <a:spLocks/>
          </p:cNvSpPr>
          <p:nvPr userDrawn="1"/>
        </p:nvSpPr>
        <p:spPr>
          <a:xfrm>
            <a:off x="909955" y="3696970"/>
            <a:ext cx="3223896" cy="582930"/>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4400" b="1"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en-US" altLang="zh-CN" sz="4400" b="1" i="0" u="none" strike="noStrike" kern="1200" cap="none" spc="0" normalizeH="0" baseline="0" noProof="0">
                <a:ln>
                  <a:noFill/>
                </a:ln>
                <a:solidFill>
                  <a:schemeClr val="accent2">
                    <a:lumMod val="75000"/>
                  </a:schemeClr>
                </a:solidFill>
                <a:effectLst/>
                <a:uLnTx/>
                <a:uFillTx/>
                <a:latin typeface="Century Gothic"/>
                <a:ea typeface="微软雅黑"/>
                <a:cs typeface=""/>
              </a:rPr>
              <a:t>CONTENTS</a:t>
            </a:r>
            <a:endParaRPr kumimoji="1" lang="zh-CN" altLang="en-US" sz="4400" b="1" i="0" u="none" strike="noStrike" kern="1200" cap="none" spc="0" normalizeH="0" baseline="0" noProof="0" dirty="0">
              <a:ln>
                <a:noFill/>
              </a:ln>
              <a:solidFill>
                <a:schemeClr val="accent2">
                  <a:lumMod val="75000"/>
                </a:schemeClr>
              </a:solidFill>
              <a:effectLst/>
              <a:uLnTx/>
              <a:uFillTx/>
              <a:latin typeface="Century Gothic"/>
              <a:ea typeface="微软雅黑"/>
              <a:cs typeface=""/>
            </a:endParaRPr>
          </a:p>
        </p:txBody>
      </p:sp>
      <p:sp>
        <p:nvSpPr>
          <p:cNvPr id="25" name="文本占位符 5"/>
          <p:cNvSpPr>
            <a:spLocks noGrp="1"/>
          </p:cNvSpPr>
          <p:nvPr>
            <p:ph type="body" sz="quarter" idx="12" hasCustomPrompt="1"/>
          </p:nvPr>
        </p:nvSpPr>
        <p:spPr>
          <a:xfrm>
            <a:off x="7077075" y="1253021"/>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6" name="文本占位符 5"/>
          <p:cNvSpPr>
            <a:spLocks noGrp="1"/>
          </p:cNvSpPr>
          <p:nvPr>
            <p:ph type="body" sz="quarter" idx="13"/>
          </p:nvPr>
        </p:nvSpPr>
        <p:spPr>
          <a:xfrm>
            <a:off x="7912100" y="1356360"/>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27" name="文本占位符 5"/>
          <p:cNvSpPr>
            <a:spLocks noGrp="1"/>
          </p:cNvSpPr>
          <p:nvPr>
            <p:ph type="body" sz="quarter" idx="14" hasCustomPrompt="1"/>
          </p:nvPr>
        </p:nvSpPr>
        <p:spPr>
          <a:xfrm>
            <a:off x="7077075" y="2087097"/>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8" name="文本占位符 5"/>
          <p:cNvSpPr>
            <a:spLocks noGrp="1"/>
          </p:cNvSpPr>
          <p:nvPr>
            <p:ph type="body" sz="quarter" idx="15"/>
          </p:nvPr>
        </p:nvSpPr>
        <p:spPr>
          <a:xfrm>
            <a:off x="7912100" y="2190437"/>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15" name="文本占位符 5"/>
          <p:cNvSpPr>
            <a:spLocks noGrp="1"/>
          </p:cNvSpPr>
          <p:nvPr>
            <p:ph type="body" sz="quarter" idx="16" hasCustomPrompt="1"/>
          </p:nvPr>
        </p:nvSpPr>
        <p:spPr>
          <a:xfrm>
            <a:off x="7077075" y="2843851"/>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16" name="文本占位符 5"/>
          <p:cNvSpPr>
            <a:spLocks noGrp="1"/>
          </p:cNvSpPr>
          <p:nvPr>
            <p:ph type="body" sz="quarter" idx="17"/>
          </p:nvPr>
        </p:nvSpPr>
        <p:spPr>
          <a:xfrm>
            <a:off x="7912100" y="2947190"/>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17" name="文本占位符 5"/>
          <p:cNvSpPr>
            <a:spLocks noGrp="1"/>
          </p:cNvSpPr>
          <p:nvPr>
            <p:ph type="body" sz="quarter" idx="18" hasCustomPrompt="1"/>
          </p:nvPr>
        </p:nvSpPr>
        <p:spPr>
          <a:xfrm>
            <a:off x="7077075" y="3677927"/>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18" name="文本占位符 5"/>
          <p:cNvSpPr>
            <a:spLocks noGrp="1"/>
          </p:cNvSpPr>
          <p:nvPr>
            <p:ph type="body" sz="quarter" idx="19"/>
          </p:nvPr>
        </p:nvSpPr>
        <p:spPr>
          <a:xfrm>
            <a:off x="7912100" y="3781267"/>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19" name="文本占位符 5"/>
          <p:cNvSpPr>
            <a:spLocks noGrp="1"/>
          </p:cNvSpPr>
          <p:nvPr>
            <p:ph type="body" sz="quarter" idx="20" hasCustomPrompt="1"/>
          </p:nvPr>
        </p:nvSpPr>
        <p:spPr>
          <a:xfrm>
            <a:off x="7077075" y="4512003"/>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0" name="文本占位符 5"/>
          <p:cNvSpPr>
            <a:spLocks noGrp="1"/>
          </p:cNvSpPr>
          <p:nvPr>
            <p:ph type="body" sz="quarter" idx="21"/>
          </p:nvPr>
        </p:nvSpPr>
        <p:spPr>
          <a:xfrm>
            <a:off x="7912100" y="4615343"/>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Tree>
    <p:extLst>
      <p:ext uri="{BB962C8B-B14F-4D97-AF65-F5344CB8AC3E}">
        <p14:creationId xmlns:p14="http://schemas.microsoft.com/office/powerpoint/2010/main" val="805251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4" name="任意形状 23"/>
          <p:cNvSpPr/>
          <p:nvPr userDrawn="1"/>
        </p:nvSpPr>
        <p:spPr>
          <a:xfrm rot="10800000">
            <a:off x="4133850" y="0"/>
            <a:ext cx="8058150" cy="6858001"/>
          </a:xfrm>
          <a:custGeom>
            <a:avLst/>
            <a:gdLst>
              <a:gd name="connsiteX0" fmla="*/ 5118100 w 8058150"/>
              <a:gd name="connsiteY0" fmla="*/ 6858001 h 6858001"/>
              <a:gd name="connsiteX1" fmla="*/ 0 w 8058150"/>
              <a:gd name="connsiteY1" fmla="*/ 6858001 h 6858001"/>
              <a:gd name="connsiteX2" fmla="*/ 0 w 8058150"/>
              <a:gd name="connsiteY2" fmla="*/ 0 h 6858001"/>
              <a:gd name="connsiteX3" fmla="*/ 5118100 w 8058150"/>
              <a:gd name="connsiteY3" fmla="*/ 0 h 6858001"/>
              <a:gd name="connsiteX4" fmla="*/ 8058150 w 8058150"/>
              <a:gd name="connsiteY4" fmla="*/ 6858000 h 6858001"/>
              <a:gd name="connsiteX5" fmla="*/ 5118100 w 8058150"/>
              <a:gd name="connsiteY5"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58150" h="6858001">
                <a:moveTo>
                  <a:pt x="5118100" y="6858001"/>
                </a:moveTo>
                <a:lnTo>
                  <a:pt x="0" y="6858001"/>
                </a:lnTo>
                <a:lnTo>
                  <a:pt x="0" y="0"/>
                </a:lnTo>
                <a:lnTo>
                  <a:pt x="5118100" y="0"/>
                </a:lnTo>
                <a:lnTo>
                  <a:pt x="8058150" y="6858000"/>
                </a:lnTo>
                <a:lnTo>
                  <a:pt x="5118100" y="6858000"/>
                </a:lnTo>
                <a:close/>
              </a:path>
            </a:pathLst>
          </a:custGeom>
          <a:solidFill>
            <a:schemeClr val="accent4"/>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直角三角形 2"/>
          <p:cNvSpPr/>
          <p:nvPr userDrawn="1"/>
        </p:nvSpPr>
        <p:spPr>
          <a:xfrm>
            <a:off x="0" y="5295900"/>
            <a:ext cx="6248400" cy="1562100"/>
          </a:xfrm>
          <a:prstGeom prst="rtTriangle">
            <a:avLst/>
          </a:prstGeom>
          <a:solidFill>
            <a:schemeClr val="accent2"/>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直角三角形 3"/>
          <p:cNvSpPr/>
          <p:nvPr userDrawn="1"/>
        </p:nvSpPr>
        <p:spPr>
          <a:xfrm rot="5400000" flipV="1">
            <a:off x="9753602" y="-927095"/>
            <a:ext cx="1511299" cy="3365498"/>
          </a:xfrm>
          <a:prstGeom prst="rtTriangle">
            <a:avLst/>
          </a:prstGeom>
          <a:solidFill>
            <a:schemeClr val="accent5"/>
          </a:solidFill>
          <a:ln>
            <a:noFill/>
          </a:ln>
          <a:effectLst>
            <a:outerShdw blurRad="889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占位符 5"/>
          <p:cNvSpPr txBox="1">
            <a:spLocks/>
          </p:cNvSpPr>
          <p:nvPr userDrawn="1"/>
        </p:nvSpPr>
        <p:spPr>
          <a:xfrm>
            <a:off x="909955" y="2016760"/>
            <a:ext cx="3223896" cy="1680210"/>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11800" b="1"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zh-CN" altLang="en-US" sz="11800" b="1" i="0" u="none" strike="noStrike" kern="1200" cap="none" spc="0" normalizeH="0" baseline="0" noProof="0">
                <a:ln>
                  <a:noFill/>
                </a:ln>
                <a:solidFill>
                  <a:schemeClr val="accent2">
                    <a:lumMod val="75000"/>
                  </a:schemeClr>
                </a:solidFill>
                <a:effectLst/>
                <a:uLnTx/>
                <a:uFillTx/>
                <a:latin typeface="Century Gothic"/>
                <a:ea typeface="微软雅黑"/>
                <a:cs typeface=""/>
              </a:rPr>
              <a:t>目录</a:t>
            </a:r>
            <a:endParaRPr kumimoji="1" lang="zh-CN" altLang="en-US" sz="11800" b="1" i="0" u="none" strike="noStrike" kern="1200" cap="none" spc="0" normalizeH="0" baseline="0" noProof="0" dirty="0">
              <a:ln>
                <a:noFill/>
              </a:ln>
              <a:solidFill>
                <a:schemeClr val="accent2">
                  <a:lumMod val="75000"/>
                </a:schemeClr>
              </a:solidFill>
              <a:effectLst/>
              <a:uLnTx/>
              <a:uFillTx/>
              <a:latin typeface="Century Gothic"/>
              <a:ea typeface="微软雅黑"/>
              <a:cs typeface=""/>
            </a:endParaRPr>
          </a:p>
        </p:txBody>
      </p:sp>
      <p:sp>
        <p:nvSpPr>
          <p:cNvPr id="8" name="文本占位符 5"/>
          <p:cNvSpPr txBox="1">
            <a:spLocks/>
          </p:cNvSpPr>
          <p:nvPr userDrawn="1"/>
        </p:nvSpPr>
        <p:spPr>
          <a:xfrm>
            <a:off x="909955" y="3696970"/>
            <a:ext cx="3223896" cy="582930"/>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4400" b="1"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en-US" altLang="zh-CN" sz="4400" b="1" i="0" u="none" strike="noStrike" kern="1200" cap="none" spc="0" normalizeH="0" baseline="0" noProof="0">
                <a:ln>
                  <a:noFill/>
                </a:ln>
                <a:solidFill>
                  <a:schemeClr val="accent2">
                    <a:lumMod val="75000"/>
                  </a:schemeClr>
                </a:solidFill>
                <a:effectLst/>
                <a:uLnTx/>
                <a:uFillTx/>
                <a:latin typeface="Century Gothic"/>
                <a:ea typeface="微软雅黑"/>
                <a:cs typeface=""/>
              </a:rPr>
              <a:t>CONTENTS</a:t>
            </a:r>
            <a:endParaRPr kumimoji="1" lang="zh-CN" altLang="en-US" sz="4400" b="1" i="0" u="none" strike="noStrike" kern="1200" cap="none" spc="0" normalizeH="0" baseline="0" noProof="0" dirty="0">
              <a:ln>
                <a:noFill/>
              </a:ln>
              <a:solidFill>
                <a:schemeClr val="accent2">
                  <a:lumMod val="75000"/>
                </a:schemeClr>
              </a:solidFill>
              <a:effectLst/>
              <a:uLnTx/>
              <a:uFillTx/>
              <a:latin typeface="Century Gothic"/>
              <a:ea typeface="微软雅黑"/>
              <a:cs typeface=""/>
            </a:endParaRPr>
          </a:p>
        </p:txBody>
      </p:sp>
      <p:sp>
        <p:nvSpPr>
          <p:cNvPr id="25" name="文本占位符 5"/>
          <p:cNvSpPr>
            <a:spLocks noGrp="1"/>
          </p:cNvSpPr>
          <p:nvPr>
            <p:ph type="body" sz="quarter" idx="12" hasCustomPrompt="1"/>
          </p:nvPr>
        </p:nvSpPr>
        <p:spPr>
          <a:xfrm>
            <a:off x="7077075" y="1151421"/>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6" name="文本占位符 5"/>
          <p:cNvSpPr>
            <a:spLocks noGrp="1"/>
          </p:cNvSpPr>
          <p:nvPr>
            <p:ph type="body" sz="quarter" idx="13"/>
          </p:nvPr>
        </p:nvSpPr>
        <p:spPr>
          <a:xfrm>
            <a:off x="7912100" y="1254760"/>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27" name="文本占位符 5"/>
          <p:cNvSpPr>
            <a:spLocks noGrp="1"/>
          </p:cNvSpPr>
          <p:nvPr>
            <p:ph type="body" sz="quarter" idx="14" hasCustomPrompt="1"/>
          </p:nvPr>
        </p:nvSpPr>
        <p:spPr>
          <a:xfrm>
            <a:off x="7077075" y="1985497"/>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8" name="文本占位符 5"/>
          <p:cNvSpPr>
            <a:spLocks noGrp="1"/>
          </p:cNvSpPr>
          <p:nvPr>
            <p:ph type="body" sz="quarter" idx="15"/>
          </p:nvPr>
        </p:nvSpPr>
        <p:spPr>
          <a:xfrm>
            <a:off x="7912100" y="2088837"/>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15" name="文本占位符 5"/>
          <p:cNvSpPr>
            <a:spLocks noGrp="1"/>
          </p:cNvSpPr>
          <p:nvPr>
            <p:ph type="body" sz="quarter" idx="16" hasCustomPrompt="1"/>
          </p:nvPr>
        </p:nvSpPr>
        <p:spPr>
          <a:xfrm>
            <a:off x="7077075" y="2742251"/>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16" name="文本占位符 5"/>
          <p:cNvSpPr>
            <a:spLocks noGrp="1"/>
          </p:cNvSpPr>
          <p:nvPr>
            <p:ph type="body" sz="quarter" idx="17"/>
          </p:nvPr>
        </p:nvSpPr>
        <p:spPr>
          <a:xfrm>
            <a:off x="7912100" y="2845590"/>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17" name="文本占位符 5"/>
          <p:cNvSpPr>
            <a:spLocks noGrp="1"/>
          </p:cNvSpPr>
          <p:nvPr>
            <p:ph type="body" sz="quarter" idx="18" hasCustomPrompt="1"/>
          </p:nvPr>
        </p:nvSpPr>
        <p:spPr>
          <a:xfrm>
            <a:off x="7077075" y="3576327"/>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18" name="文本占位符 5"/>
          <p:cNvSpPr>
            <a:spLocks noGrp="1"/>
          </p:cNvSpPr>
          <p:nvPr>
            <p:ph type="body" sz="quarter" idx="19"/>
          </p:nvPr>
        </p:nvSpPr>
        <p:spPr>
          <a:xfrm>
            <a:off x="7912100" y="3679667"/>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19" name="文本占位符 5"/>
          <p:cNvSpPr>
            <a:spLocks noGrp="1"/>
          </p:cNvSpPr>
          <p:nvPr>
            <p:ph type="body" sz="quarter" idx="20" hasCustomPrompt="1"/>
          </p:nvPr>
        </p:nvSpPr>
        <p:spPr>
          <a:xfrm>
            <a:off x="7077075" y="4410403"/>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0" name="文本占位符 5"/>
          <p:cNvSpPr>
            <a:spLocks noGrp="1"/>
          </p:cNvSpPr>
          <p:nvPr>
            <p:ph type="body" sz="quarter" idx="21"/>
          </p:nvPr>
        </p:nvSpPr>
        <p:spPr>
          <a:xfrm>
            <a:off x="7912100" y="4513743"/>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
        <p:nvSpPr>
          <p:cNvPr id="21" name="文本占位符 5"/>
          <p:cNvSpPr>
            <a:spLocks noGrp="1"/>
          </p:cNvSpPr>
          <p:nvPr>
            <p:ph type="body" sz="quarter" idx="22" hasCustomPrompt="1"/>
          </p:nvPr>
        </p:nvSpPr>
        <p:spPr>
          <a:xfrm>
            <a:off x="7077075" y="5244479"/>
            <a:ext cx="835026" cy="651828"/>
          </a:xfrm>
          <a:prstGeom prst="rect">
            <a:avLst/>
          </a:prstGeom>
        </p:spPr>
        <p:txBody>
          <a:bodyPr anchor="ctr"/>
          <a:lstStyle>
            <a:lvl1pPr marL="0" indent="0">
              <a:buNone/>
              <a:defRPr sz="4400" b="0">
                <a:solidFill>
                  <a:schemeClr val="bg1"/>
                </a:solidFill>
              </a:defRPr>
            </a:lvl1pPr>
          </a:lstStyle>
          <a:p>
            <a:pPr lvl="0"/>
            <a:r>
              <a:rPr kumimoji="1" lang="en-US" altLang="zh-CN" dirty="0"/>
              <a:t>00</a:t>
            </a:r>
            <a:endParaRPr kumimoji="1" lang="zh-CN" altLang="en-US" dirty="0"/>
          </a:p>
        </p:txBody>
      </p:sp>
      <p:sp>
        <p:nvSpPr>
          <p:cNvPr id="22" name="文本占位符 5"/>
          <p:cNvSpPr>
            <a:spLocks noGrp="1"/>
          </p:cNvSpPr>
          <p:nvPr>
            <p:ph type="body" sz="quarter" idx="23"/>
          </p:nvPr>
        </p:nvSpPr>
        <p:spPr>
          <a:xfrm>
            <a:off x="7912100" y="5347819"/>
            <a:ext cx="3234689" cy="445150"/>
          </a:xfrm>
          <a:prstGeom prst="rect">
            <a:avLst/>
          </a:prstGeom>
        </p:spPr>
        <p:txBody>
          <a:bodyPr anchor="ctr"/>
          <a:lstStyle>
            <a:lvl1pPr marL="0" indent="0">
              <a:buNone/>
              <a:defRPr sz="1800" b="1">
                <a:solidFill>
                  <a:schemeClr val="bg1"/>
                </a:solidFill>
              </a:defRPr>
            </a:lvl1pPr>
          </a:lstStyle>
          <a:p>
            <a:pPr lvl="0"/>
            <a:endParaRPr kumimoji="1" lang="zh-CN" altLang="en-US" dirty="0"/>
          </a:p>
        </p:txBody>
      </p:sp>
    </p:spTree>
    <p:extLst>
      <p:ext uri="{BB962C8B-B14F-4D97-AF65-F5344CB8AC3E}">
        <p14:creationId xmlns:p14="http://schemas.microsoft.com/office/powerpoint/2010/main" val="94255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1474236"/>
            <a:ext cx="4735484" cy="3844213"/>
          </a:xfrm>
          <a:prstGeom prst="rect">
            <a:avLst/>
          </a:prstGeom>
          <a:solidFill>
            <a:schemeClr val="accent1">
              <a:lumMod val="75000"/>
            </a:schemeClr>
          </a:solidFill>
          <a:effectLst>
            <a:outerShdw blurRad="88900" sx="102000" sy="102000" algn="ctr" rotWithShape="0">
              <a:prstClr val="black">
                <a:alpha val="25000"/>
              </a:prstClr>
            </a:outerShdw>
          </a:effectLst>
        </p:spPr>
        <p:txBody>
          <a:bodyPr anchor="ctr"/>
          <a:lstStyle>
            <a:lvl1pPr marL="0" indent="0">
              <a:buNone/>
              <a:defRPr sz="30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4966996" y="1474235"/>
            <a:ext cx="6696270" cy="3844213"/>
          </a:xfrm>
          <a:prstGeom prst="rect">
            <a:avLst/>
          </a:prstGeom>
          <a:noFill/>
        </p:spPr>
        <p:txBody>
          <a:bodyPr anchor="t"/>
          <a:lstStyle>
            <a:lvl1pPr marL="0" indent="0">
              <a:lnSpc>
                <a:spcPct val="100000"/>
              </a:lnSpc>
              <a:buNone/>
              <a:defRPr sz="10000" b="1">
                <a:solidFill>
                  <a:schemeClr val="accent1">
                    <a:lumMod val="75000"/>
                  </a:schemeClr>
                </a:solidFill>
                <a:effectLst>
                  <a:outerShdw blurRad="88900" sx="102000" sy="102000" algn="ctr" rotWithShape="0">
                    <a:prstClr val="black">
                      <a:alpha val="25000"/>
                    </a:prstClr>
                  </a:outerShdw>
                </a:effectLst>
              </a:defRPr>
            </a:lvl1pPr>
          </a:lstStyle>
          <a:p>
            <a:pPr lvl="0"/>
            <a:endParaRPr kumimoji="1" lang="zh-CN" altLang="en-US" dirty="0"/>
          </a:p>
        </p:txBody>
      </p:sp>
    </p:spTree>
    <p:extLst>
      <p:ext uri="{BB962C8B-B14F-4D97-AF65-F5344CB8AC3E}">
        <p14:creationId xmlns:p14="http://schemas.microsoft.com/office/powerpoint/2010/main" val="1886374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1474236"/>
            <a:ext cx="4735484" cy="3844213"/>
          </a:xfrm>
          <a:prstGeom prst="rect">
            <a:avLst/>
          </a:prstGeom>
          <a:solidFill>
            <a:schemeClr val="accent2">
              <a:lumMod val="75000"/>
            </a:schemeClr>
          </a:solidFill>
          <a:effectLst>
            <a:outerShdw blurRad="88900" sx="102000" sy="102000" algn="ctr" rotWithShape="0">
              <a:prstClr val="black">
                <a:alpha val="25000"/>
              </a:prstClr>
            </a:outerShdw>
          </a:effectLst>
        </p:spPr>
        <p:txBody>
          <a:bodyPr anchor="ctr"/>
          <a:lstStyle>
            <a:lvl1pPr marL="0" indent="0">
              <a:buNone/>
              <a:defRPr sz="30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4966996" y="1474235"/>
            <a:ext cx="6696270" cy="3844213"/>
          </a:xfrm>
          <a:prstGeom prst="rect">
            <a:avLst/>
          </a:prstGeom>
          <a:noFill/>
        </p:spPr>
        <p:txBody>
          <a:bodyPr anchor="t"/>
          <a:lstStyle>
            <a:lvl1pPr marL="0" indent="0">
              <a:lnSpc>
                <a:spcPct val="100000"/>
              </a:lnSpc>
              <a:buNone/>
              <a:defRPr sz="10000" b="1">
                <a:solidFill>
                  <a:schemeClr val="accent2">
                    <a:lumMod val="75000"/>
                  </a:schemeClr>
                </a:solidFill>
                <a:effectLst>
                  <a:outerShdw blurRad="88900" sx="102000" sy="102000" algn="ctr" rotWithShape="0">
                    <a:prstClr val="black">
                      <a:alpha val="25000"/>
                    </a:prstClr>
                  </a:outerShdw>
                </a:effectLst>
              </a:defRPr>
            </a:lvl1pPr>
          </a:lstStyle>
          <a:p>
            <a:pPr lvl="0"/>
            <a:endParaRPr kumimoji="1" lang="zh-CN" altLang="en-US" dirty="0"/>
          </a:p>
        </p:txBody>
      </p:sp>
    </p:spTree>
    <p:extLst>
      <p:ext uri="{BB962C8B-B14F-4D97-AF65-F5344CB8AC3E}">
        <p14:creationId xmlns:p14="http://schemas.microsoft.com/office/powerpoint/2010/main" val="363304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1474236"/>
            <a:ext cx="4735484" cy="3844213"/>
          </a:xfrm>
          <a:prstGeom prst="rect">
            <a:avLst/>
          </a:prstGeom>
          <a:solidFill>
            <a:schemeClr val="accent3"/>
          </a:solidFill>
          <a:effectLst>
            <a:outerShdw blurRad="88900" sx="102000" sy="102000" algn="ctr" rotWithShape="0">
              <a:prstClr val="black">
                <a:alpha val="25000"/>
              </a:prstClr>
            </a:outerShdw>
          </a:effectLst>
        </p:spPr>
        <p:txBody>
          <a:bodyPr anchor="ctr"/>
          <a:lstStyle>
            <a:lvl1pPr marL="0" indent="0">
              <a:buNone/>
              <a:defRPr sz="30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4966996" y="1474235"/>
            <a:ext cx="6696270" cy="3844213"/>
          </a:xfrm>
          <a:prstGeom prst="rect">
            <a:avLst/>
          </a:prstGeom>
          <a:noFill/>
        </p:spPr>
        <p:txBody>
          <a:bodyPr anchor="t"/>
          <a:lstStyle>
            <a:lvl1pPr marL="0" indent="0">
              <a:lnSpc>
                <a:spcPct val="100000"/>
              </a:lnSpc>
              <a:buNone/>
              <a:defRPr sz="10000" b="1">
                <a:solidFill>
                  <a:schemeClr val="accent3"/>
                </a:solidFill>
                <a:effectLst>
                  <a:outerShdw blurRad="88900" sx="102000" sy="102000" algn="ctr" rotWithShape="0">
                    <a:prstClr val="black">
                      <a:alpha val="25000"/>
                    </a:prstClr>
                  </a:outerShdw>
                </a:effectLst>
              </a:defRPr>
            </a:lvl1pPr>
          </a:lstStyle>
          <a:p>
            <a:pPr lvl="0"/>
            <a:endParaRPr kumimoji="1" lang="zh-CN" altLang="en-US" dirty="0"/>
          </a:p>
        </p:txBody>
      </p:sp>
    </p:spTree>
    <p:extLst>
      <p:ext uri="{BB962C8B-B14F-4D97-AF65-F5344CB8AC3E}">
        <p14:creationId xmlns:p14="http://schemas.microsoft.com/office/powerpoint/2010/main" val="1145151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文本占位符 5"/>
          <p:cNvSpPr>
            <a:spLocks noGrp="1"/>
          </p:cNvSpPr>
          <p:nvPr>
            <p:ph type="body" sz="quarter" idx="12" hasCustomPrompt="1"/>
          </p:nvPr>
        </p:nvSpPr>
        <p:spPr>
          <a:xfrm>
            <a:off x="0" y="1474236"/>
            <a:ext cx="4735484" cy="3844213"/>
          </a:xfrm>
          <a:prstGeom prst="rect">
            <a:avLst/>
          </a:prstGeom>
          <a:solidFill>
            <a:schemeClr val="accent4"/>
          </a:solidFill>
          <a:effectLst>
            <a:outerShdw blurRad="88900" sx="102000" sy="102000" algn="ctr" rotWithShape="0">
              <a:prstClr val="black">
                <a:alpha val="25000"/>
              </a:prstClr>
            </a:outerShdw>
          </a:effectLst>
        </p:spPr>
        <p:txBody>
          <a:bodyPr anchor="ctr"/>
          <a:lstStyle>
            <a:lvl1pPr marL="0" indent="0">
              <a:buNone/>
              <a:defRPr sz="30000" b="1">
                <a:solidFill>
                  <a:schemeClr val="bg1"/>
                </a:solidFill>
              </a:defRPr>
            </a:lvl1pPr>
          </a:lstStyle>
          <a:p>
            <a:pPr lvl="0"/>
            <a:r>
              <a:rPr kumimoji="1" lang="en-US" altLang="zh-CN" dirty="0"/>
              <a:t>00</a:t>
            </a:r>
            <a:endParaRPr kumimoji="1" lang="zh-CN" altLang="en-US" dirty="0"/>
          </a:p>
        </p:txBody>
      </p:sp>
      <p:sp>
        <p:nvSpPr>
          <p:cNvPr id="3" name="文本占位符 5"/>
          <p:cNvSpPr>
            <a:spLocks noGrp="1"/>
          </p:cNvSpPr>
          <p:nvPr>
            <p:ph type="body" sz="quarter" idx="13"/>
          </p:nvPr>
        </p:nvSpPr>
        <p:spPr>
          <a:xfrm>
            <a:off x="4966996" y="1474235"/>
            <a:ext cx="6696270" cy="3844213"/>
          </a:xfrm>
          <a:prstGeom prst="rect">
            <a:avLst/>
          </a:prstGeom>
          <a:noFill/>
        </p:spPr>
        <p:txBody>
          <a:bodyPr anchor="t"/>
          <a:lstStyle>
            <a:lvl1pPr marL="0" indent="0">
              <a:lnSpc>
                <a:spcPct val="100000"/>
              </a:lnSpc>
              <a:buNone/>
              <a:defRPr sz="10000" b="1">
                <a:solidFill>
                  <a:schemeClr val="accent4"/>
                </a:solidFill>
                <a:effectLst>
                  <a:outerShdw blurRad="88900" sx="102000" sy="102000" algn="ctr" rotWithShape="0">
                    <a:prstClr val="black">
                      <a:alpha val="25000"/>
                    </a:prstClr>
                  </a:outerShdw>
                </a:effectLst>
              </a:defRPr>
            </a:lvl1pPr>
          </a:lstStyle>
          <a:p>
            <a:pPr lvl="0"/>
            <a:endParaRPr kumimoji="1" lang="zh-CN" altLang="en-US" dirty="0"/>
          </a:p>
        </p:txBody>
      </p:sp>
    </p:spTree>
    <p:extLst>
      <p:ext uri="{BB962C8B-B14F-4D97-AF65-F5344CB8AC3E}">
        <p14:creationId xmlns:p14="http://schemas.microsoft.com/office/powerpoint/2010/main" val="1245036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theme" Target="../theme/theme2.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441500"/>
      </p:ext>
    </p:extLst>
  </p:cSld>
  <p:clrMap bg1="lt1" tx1="dk1" bg2="lt2" tx2="dk2" accent1="accent1" accent2="accent2" accent3="accent3" accent4="accent4" accent5="accent5" accent6="accent6" hlink="hlink" folHlink="folHlink"/>
  <p:sldLayoutIdLst>
    <p:sldLayoutId id="2147483686" r:id="rId1"/>
    <p:sldLayoutId id="2147483682" r:id="rId2"/>
    <p:sldLayoutId id="2147483687" r:id="rId3"/>
    <p:sldLayoutId id="2147483688" r:id="rId4"/>
    <p:sldLayoutId id="2147483689" r:id="rId5"/>
    <p:sldLayoutId id="2147483684" r:id="rId6"/>
    <p:sldLayoutId id="2147483690" r:id="rId7"/>
    <p:sldLayoutId id="2147483695" r:id="rId8"/>
    <p:sldLayoutId id="2147483696" r:id="rId9"/>
    <p:sldLayoutId id="2147483697" r:id="rId10"/>
    <p:sldLayoutId id="2147483698" r:id="rId11"/>
    <p:sldLayoutId id="2147483692" r:id="rId12"/>
    <p:sldLayoutId id="2147483699" r:id="rId13"/>
    <p:sldLayoutId id="2147483700" r:id="rId14"/>
    <p:sldLayoutId id="2147483701" r:id="rId15"/>
    <p:sldLayoutId id="2147483702" r:id="rId16"/>
    <p:sldLayoutId id="2147483703" r:id="rId17"/>
    <p:sldLayoutId id="2147483694"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087259"/>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680"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5.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307568" y="2211768"/>
            <a:ext cx="8687331" cy="834708"/>
          </a:xfrm>
        </p:spPr>
        <p:txBody>
          <a:bodyPr/>
          <a:lstStyle/>
          <a:p>
            <a:r>
              <a:rPr lang="zh-CN" altLang="en-US" dirty="0">
                <a:latin typeface="华文仿宋" panose="02010600040101010101" pitchFamily="2" charset="-122"/>
                <a:ea typeface="华文仿宋" panose="02010600040101010101" pitchFamily="2" charset="-122"/>
              </a:rPr>
              <a:t>基于大规模变量分解的多目标粒子群优化算法研究阅读报告</a:t>
            </a:r>
            <a:endParaRPr kumimoji="1" lang="zh-CN" altLang="en-US" dirty="0"/>
          </a:p>
        </p:txBody>
      </p:sp>
      <p:sp>
        <p:nvSpPr>
          <p:cNvPr id="5" name="文本占位符 4"/>
          <p:cNvSpPr>
            <a:spLocks noGrp="1"/>
          </p:cNvSpPr>
          <p:nvPr>
            <p:ph type="body" sz="quarter" idx="13"/>
          </p:nvPr>
        </p:nvSpPr>
        <p:spPr>
          <a:xfrm>
            <a:off x="1307569" y="4158673"/>
            <a:ext cx="5109845" cy="1022927"/>
          </a:xfrm>
        </p:spPr>
        <p:txBody>
          <a:bodyPr/>
          <a:lstStyle/>
          <a:p>
            <a:r>
              <a:rPr kumimoji="1" lang="zh-CN" altLang="en-US" dirty="0"/>
              <a:t>讲解人：孙剑   沈正圆</a:t>
            </a:r>
            <a:endParaRPr kumimoji="1" lang="en-US" altLang="zh-CN" dirty="0"/>
          </a:p>
          <a:p>
            <a:r>
              <a:rPr kumimoji="1" lang="zh-CN" altLang="en-US" dirty="0"/>
              <a:t>论文来源：</a:t>
            </a:r>
            <a:r>
              <a:rPr lang="zh-CN" altLang="en-US" dirty="0"/>
              <a:t>邱飞岳</a:t>
            </a:r>
            <a:r>
              <a:rPr lang="en-US" altLang="zh-CN" dirty="0"/>
              <a:t>, </a:t>
            </a:r>
            <a:r>
              <a:rPr lang="zh-CN" altLang="en-US" dirty="0"/>
              <a:t>莫雷平</a:t>
            </a:r>
            <a:r>
              <a:rPr lang="en-US" altLang="zh-CN" dirty="0"/>
              <a:t>, </a:t>
            </a:r>
            <a:r>
              <a:rPr lang="zh-CN" altLang="en-US" dirty="0"/>
              <a:t>江波</a:t>
            </a:r>
            <a:r>
              <a:rPr lang="en-US" altLang="zh-CN" dirty="0"/>
              <a:t>, &amp; </a:t>
            </a:r>
            <a:r>
              <a:rPr lang="zh-CN" altLang="en-US" dirty="0"/>
              <a:t>王丽萍</a:t>
            </a:r>
            <a:r>
              <a:rPr lang="en-US" altLang="zh-CN" dirty="0"/>
              <a:t>. (2016). </a:t>
            </a:r>
            <a:r>
              <a:rPr lang="zh-CN" altLang="en-US" dirty="0"/>
              <a:t>基于大规模变量分解的多目标粒子群优化算法研究</a:t>
            </a:r>
            <a:r>
              <a:rPr lang="en-US" altLang="zh-CN" dirty="0"/>
              <a:t>. </a:t>
            </a:r>
            <a:r>
              <a:rPr lang="zh-CN" altLang="en-US" i="1" dirty="0"/>
              <a:t>计算机学报</a:t>
            </a:r>
            <a:r>
              <a:rPr lang="en-US" altLang="zh-CN" i="1" dirty="0"/>
              <a:t>,</a:t>
            </a:r>
            <a:r>
              <a:rPr lang="zh-CN" altLang="en-US" dirty="0"/>
              <a:t> </a:t>
            </a:r>
            <a:r>
              <a:rPr lang="en-US" altLang="zh-CN" i="1" dirty="0"/>
              <a:t>39</a:t>
            </a:r>
            <a:r>
              <a:rPr lang="en-US" altLang="zh-CN" dirty="0"/>
              <a:t>(12), 2598-2613.</a:t>
            </a:r>
            <a:endParaRPr kumimoji="1" lang="zh-CN" altLang="en-US" dirty="0"/>
          </a:p>
        </p:txBody>
      </p:sp>
    </p:spTree>
    <p:extLst>
      <p:ext uri="{BB962C8B-B14F-4D97-AF65-F5344CB8AC3E}">
        <p14:creationId xmlns:p14="http://schemas.microsoft.com/office/powerpoint/2010/main" val="1947867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586D97D-61B9-6B44-95E7-0ED7A38BBF0A}"/>
              </a:ext>
            </a:extLst>
          </p:cNvPr>
          <p:cNvSpPr>
            <a:spLocks noGrp="1"/>
          </p:cNvSpPr>
          <p:nvPr>
            <p:ph type="body" sz="quarter" idx="12"/>
          </p:nvPr>
        </p:nvSpPr>
        <p:spPr/>
        <p:txBody>
          <a:bodyPr/>
          <a:lstStyle/>
          <a:p>
            <a:r>
              <a:rPr kumimoji="1" lang="en-US" altLang="zh-CN" dirty="0"/>
              <a:t>02</a:t>
            </a:r>
            <a:endParaRPr kumimoji="1" lang="zh-CN" altLang="en-US" dirty="0"/>
          </a:p>
        </p:txBody>
      </p:sp>
      <p:sp>
        <p:nvSpPr>
          <p:cNvPr id="3" name="文本占位符 2">
            <a:extLst>
              <a:ext uri="{FF2B5EF4-FFF2-40B4-BE49-F238E27FC236}">
                <a16:creationId xmlns:a16="http://schemas.microsoft.com/office/drawing/2014/main" id="{A3A57A59-E84A-C340-8139-CE01289A21A0}"/>
              </a:ext>
            </a:extLst>
          </p:cNvPr>
          <p:cNvSpPr>
            <a:spLocks noGrp="1"/>
          </p:cNvSpPr>
          <p:nvPr>
            <p:ph type="body" sz="quarter" idx="13"/>
          </p:nvPr>
        </p:nvSpPr>
        <p:spPr/>
        <p:txBody>
          <a:bodyPr/>
          <a:lstStyle/>
          <a:p>
            <a:r>
              <a:rPr kumimoji="1" lang="zh-CN" altLang="en-US" dirty="0"/>
              <a:t>算法分析</a:t>
            </a:r>
          </a:p>
        </p:txBody>
      </p:sp>
      <p:sp>
        <p:nvSpPr>
          <p:cNvPr id="4" name="标题 1">
            <a:extLst>
              <a:ext uri="{FF2B5EF4-FFF2-40B4-BE49-F238E27FC236}">
                <a16:creationId xmlns:a16="http://schemas.microsoft.com/office/drawing/2014/main" id="{79F978F9-5AD2-BC4E-8956-CF734293CE31}"/>
              </a:ext>
            </a:extLst>
          </p:cNvPr>
          <p:cNvSpPr txBox="1">
            <a:spLocks/>
          </p:cNvSpPr>
          <p:nvPr/>
        </p:nvSpPr>
        <p:spPr>
          <a:xfrm>
            <a:off x="838200" y="1020907"/>
            <a:ext cx="10515600" cy="66011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914377">
              <a:lnSpc>
                <a:spcPct val="130000"/>
              </a:lnSpc>
              <a:spcBef>
                <a:spcPts val="600"/>
              </a:spcBef>
            </a:pPr>
            <a:r>
              <a:rPr kumimoji="1" lang="en-US" altLang="zh-CN" sz="3000" kern="0" dirty="0">
                <a:latin typeface="微软雅黑" panose="020B0503020204020204" pitchFamily="34" charset="-122"/>
                <a:ea typeface="微软雅黑" panose="020B0503020204020204" pitchFamily="34" charset="-122"/>
                <a:cs typeface="+mn-ea"/>
              </a:rPr>
              <a:t>2.</a:t>
            </a:r>
            <a:r>
              <a:rPr kumimoji="1" lang="zh-CN" altLang="en-US" sz="3000" kern="0" dirty="0">
                <a:latin typeface="微软雅黑" panose="020B0503020204020204" pitchFamily="34" charset="-122"/>
                <a:ea typeface="微软雅黑" panose="020B0503020204020204" pitchFamily="34" charset="-122"/>
                <a:cs typeface="+mn-ea"/>
              </a:rPr>
              <a:t>基于变量分解的多目标粒子群优化算法（</a:t>
            </a:r>
            <a:r>
              <a:rPr kumimoji="1" lang="en-US" altLang="zh-CN" sz="3000" kern="0" dirty="0">
                <a:latin typeface="微软雅黑" panose="020B0503020204020204" pitchFamily="34" charset="-122"/>
                <a:ea typeface="微软雅黑" panose="020B0503020204020204" pitchFamily="34" charset="-122"/>
                <a:cs typeface="+mn-ea"/>
              </a:rPr>
              <a:t>CCMOPSO</a:t>
            </a:r>
            <a:r>
              <a:rPr kumimoji="1" lang="zh-CN" altLang="en-US" sz="3000" kern="0" dirty="0">
                <a:latin typeface="微软雅黑" panose="020B0503020204020204" pitchFamily="34" charset="-122"/>
                <a:ea typeface="微软雅黑" panose="020B0503020204020204" pitchFamily="34" charset="-122"/>
                <a:cs typeface="+mn-ea"/>
              </a:rPr>
              <a:t>）</a:t>
            </a:r>
          </a:p>
        </p:txBody>
      </p:sp>
      <mc:AlternateContent xmlns:mc="http://schemas.openxmlformats.org/markup-compatibility/2006">
        <mc:Choice xmlns:a14="http://schemas.microsoft.com/office/drawing/2010/main" Requires="a14">
          <p:sp>
            <p:nvSpPr>
              <p:cNvPr id="5" name="内容占位符 4">
                <a:extLst>
                  <a:ext uri="{FF2B5EF4-FFF2-40B4-BE49-F238E27FC236}">
                    <a16:creationId xmlns:a16="http://schemas.microsoft.com/office/drawing/2014/main" id="{1E700313-7D44-7E42-845B-89866FBA7B39}"/>
                  </a:ext>
                </a:extLst>
              </p:cNvPr>
              <p:cNvSpPr txBox="1">
                <a:spLocks/>
              </p:cNvSpPr>
              <p:nvPr/>
            </p:nvSpPr>
            <p:spPr>
              <a:xfrm>
                <a:off x="838200" y="182562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defTabSz="914377">
                  <a:lnSpc>
                    <a:spcPct val="18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适应度函数定义：</a:t>
                </a: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80000"/>
                  </a:lnSpc>
                  <a:spcBef>
                    <a:spcPts val="600"/>
                  </a:spcBef>
                </a:pPr>
                <a14:m>
                  <m:oMath xmlns:m="http://schemas.openxmlformats.org/officeDocument/2006/math">
                    <m:r>
                      <a:rPr kumimoji="1" lang="en-US" altLang="zh-CN" sz="1800" i="1" kern="0" dirty="0" smtClean="0">
                        <a:latin typeface="Cambria Math" panose="02040503050406030204" pitchFamily="18" charset="0"/>
                        <a:ea typeface="微软雅黑" panose="020B0503020204020204" pitchFamily="34" charset="-122"/>
                        <a:cs typeface="+mn-ea"/>
                      </a:rPr>
                      <m:t>𝑍</m:t>
                    </m:r>
                    <m:r>
                      <a:rPr kumimoji="1" lang="en-US" altLang="zh-CN" sz="1800" i="1" kern="0" dirty="0" smtClean="0">
                        <a:latin typeface="Cambria Math" panose="02040503050406030204" pitchFamily="18" charset="0"/>
                        <a:ea typeface="微软雅黑" panose="020B0503020204020204" pitchFamily="34" charset="-122"/>
                        <a:cs typeface="+mn-ea"/>
                      </a:rPr>
                      <m:t>=</m:t>
                    </m:r>
                    <m:sSub>
                      <m:sSubPr>
                        <m:ctrlPr>
                          <a:rPr kumimoji="1" lang="en-US" altLang="zh-CN" sz="1800" i="1" kern="0" dirty="0" smtClean="0">
                            <a:latin typeface="Cambria Math" panose="02040503050406030204" pitchFamily="18" charset="0"/>
                            <a:ea typeface="微软雅黑" panose="020B0503020204020204" pitchFamily="34" charset="-122"/>
                            <a:cs typeface="+mn-ea"/>
                          </a:rPr>
                        </m:ctrlPr>
                      </m:sSubPr>
                      <m:e>
                        <m:r>
                          <m:rPr>
                            <m:sty m:val="p"/>
                          </m:rPr>
                          <a:rPr kumimoji="1" lang="en-US" altLang="zh-CN" sz="1800" i="1" kern="0" dirty="0">
                            <a:latin typeface="Cambria Math" panose="02040503050406030204" pitchFamily="18" charset="0"/>
                            <a:ea typeface="微软雅黑" panose="020B0503020204020204" pitchFamily="34" charset="-122"/>
                            <a:cs typeface="+mn-ea"/>
                          </a:rPr>
                          <m:t>P</m:t>
                        </m:r>
                      </m:e>
                      <m:sub>
                        <m:r>
                          <a:rPr kumimoji="1" lang="en-US" altLang="zh-CN" sz="1800" b="0" i="1" kern="0" dirty="0" smtClean="0">
                            <a:latin typeface="Cambria Math" panose="02040503050406030204" pitchFamily="18" charset="0"/>
                            <a:ea typeface="微软雅黑" panose="020B0503020204020204" pitchFamily="34" charset="-122"/>
                            <a:cs typeface="+mn-ea"/>
                          </a:rPr>
                          <m:t>𝑗</m:t>
                        </m:r>
                      </m:sub>
                    </m:sSub>
                    <m:sSub>
                      <m:sSubPr>
                        <m:ctrlPr>
                          <a:rPr kumimoji="1" lang="en-US" altLang="zh-CN" sz="1800" i="1" kern="0" dirty="0" smtClean="0">
                            <a:latin typeface="Cambria Math" panose="02040503050406030204" pitchFamily="18" charset="0"/>
                            <a:ea typeface="微软雅黑" panose="020B0503020204020204" pitchFamily="34" charset="-122"/>
                            <a:cs typeface="+mn-ea"/>
                          </a:rPr>
                        </m:ctrlPr>
                      </m:sSubPr>
                      <m:e>
                        <m:r>
                          <a:rPr kumimoji="1" lang="en-US" altLang="zh-CN" sz="1800" b="0" i="1" kern="0" dirty="0" smtClean="0">
                            <a:latin typeface="Cambria Math" panose="02040503050406030204" pitchFamily="18" charset="0"/>
                            <a:ea typeface="微软雅黑" panose="020B0503020204020204" pitchFamily="34" charset="-122"/>
                            <a:cs typeface="+mn-ea"/>
                          </a:rPr>
                          <m:t>𝑥</m:t>
                        </m:r>
                      </m:e>
                      <m:sub>
                        <m:r>
                          <a:rPr kumimoji="1" lang="en-US" altLang="zh-CN" sz="1800" b="0" i="1" kern="0" dirty="0" smtClean="0">
                            <a:latin typeface="Cambria Math" panose="02040503050406030204" pitchFamily="18" charset="0"/>
                            <a:ea typeface="微软雅黑" panose="020B0503020204020204" pitchFamily="34" charset="-122"/>
                            <a:cs typeface="+mn-ea"/>
                          </a:rPr>
                          <m:t>𝑖</m:t>
                        </m:r>
                      </m:sub>
                    </m:sSub>
                  </m:oMath>
                </a14:m>
                <a:r>
                  <a:rPr kumimoji="1" lang="zh-CN" altLang="en-US" sz="1800" kern="0" dirty="0">
                    <a:latin typeface="微软雅黑" panose="020B0503020204020204" pitchFamily="34" charset="-122"/>
                    <a:ea typeface="微软雅黑" panose="020B0503020204020204" pitchFamily="34" charset="-122"/>
                    <a:cs typeface="+mn-ea"/>
                  </a:rPr>
                  <a:t>是子种群</a:t>
                </a:r>
                <a:r>
                  <a:rPr kumimoji="1" lang="en-US" altLang="zh-CN" sz="1800" kern="0" dirty="0">
                    <a:latin typeface="微软雅黑" panose="020B0503020204020204" pitchFamily="34" charset="-122"/>
                    <a:ea typeface="微软雅黑" panose="020B0503020204020204" pitchFamily="34" charset="-122"/>
                    <a:cs typeface="+mn-ea"/>
                  </a:rPr>
                  <a:t>j</a:t>
                </a:r>
                <a:r>
                  <a:rPr kumimoji="1" lang="zh-CN" altLang="en-US" sz="1800" kern="0" dirty="0">
                    <a:latin typeface="微软雅黑" panose="020B0503020204020204" pitchFamily="34" charset="-122"/>
                    <a:ea typeface="微软雅黑" panose="020B0503020204020204" pitchFamily="34" charset="-122"/>
                    <a:cs typeface="+mn-ea"/>
                  </a:rPr>
                  <a:t>中粒子</a:t>
                </a:r>
                <a:r>
                  <a:rPr kumimoji="1" lang="en-US" altLang="zh-CN" sz="1800" kern="0" dirty="0" err="1">
                    <a:latin typeface="微软雅黑" panose="020B0503020204020204" pitchFamily="34" charset="-122"/>
                    <a:ea typeface="微软雅黑" panose="020B0503020204020204" pitchFamily="34" charset="-122"/>
                    <a:cs typeface="+mn-ea"/>
                  </a:rPr>
                  <a:t>i</a:t>
                </a:r>
                <a:r>
                  <a:rPr kumimoji="1" lang="zh-CN" altLang="en-US" sz="1800" kern="0" dirty="0">
                    <a:latin typeface="微软雅黑" panose="020B0503020204020204" pitchFamily="34" charset="-122"/>
                    <a:ea typeface="微软雅黑" panose="020B0503020204020204" pitchFamily="34" charset="-122"/>
                    <a:cs typeface="+mn-ea"/>
                  </a:rPr>
                  <a:t>当前搜索到的位置，</a:t>
                </a:r>
                <a:r>
                  <a:rPr kumimoji="1" lang="en-US" altLang="zh-CN" sz="1800" kern="0" dirty="0">
                    <a:ea typeface="微软雅黑" panose="020B0503020204020204" pitchFamily="34" charset="-122"/>
                    <a:cs typeface="+mn-ea"/>
                  </a:rPr>
                  <a:t> </a:t>
                </a:r>
                <a14:m>
                  <m:oMath xmlns:m="http://schemas.openxmlformats.org/officeDocument/2006/math">
                    <m:r>
                      <a:rPr kumimoji="1" lang="en-US" altLang="zh-CN" sz="1800" i="1" kern="0" dirty="0">
                        <a:latin typeface="Cambria Math" panose="02040503050406030204" pitchFamily="18" charset="0"/>
                        <a:ea typeface="微软雅黑" panose="020B0503020204020204" pitchFamily="34" charset="-122"/>
                        <a:cs typeface="+mn-ea"/>
                      </a:rPr>
                      <m:t>𝑍</m:t>
                    </m:r>
                    <m:r>
                      <a:rPr kumimoji="1" lang="en-US" altLang="zh-CN" sz="1800" i="1" kern="0" dirty="0">
                        <a:latin typeface="Cambria Math" panose="02040503050406030204" pitchFamily="18" charset="0"/>
                        <a:ea typeface="微软雅黑" panose="020B0503020204020204" pitchFamily="34" charset="-122"/>
                        <a:cs typeface="+mn-ea"/>
                      </a:rPr>
                      <m:t>=</m:t>
                    </m:r>
                    <m:sSub>
                      <m:sSubPr>
                        <m:ctrlPr>
                          <a:rPr kumimoji="1" lang="en-US" altLang="zh-CN" sz="1800" i="1" kern="0" dirty="0">
                            <a:latin typeface="Cambria Math" panose="02040503050406030204" pitchFamily="18" charset="0"/>
                            <a:ea typeface="微软雅黑" panose="020B0503020204020204" pitchFamily="34" charset="-122"/>
                            <a:cs typeface="+mn-ea"/>
                          </a:rPr>
                        </m:ctrlPr>
                      </m:sSubPr>
                      <m:e>
                        <m:r>
                          <m:rPr>
                            <m:sty m:val="p"/>
                          </m:rPr>
                          <a:rPr kumimoji="1" lang="en-US" altLang="zh-CN" sz="1800" i="1" kern="0" dirty="0">
                            <a:latin typeface="Cambria Math" panose="02040503050406030204" pitchFamily="18" charset="0"/>
                            <a:ea typeface="微软雅黑" panose="020B0503020204020204" pitchFamily="34" charset="-122"/>
                            <a:cs typeface="+mn-ea"/>
                          </a:rPr>
                          <m:t>P</m:t>
                        </m:r>
                      </m:e>
                      <m:sub>
                        <m:r>
                          <a:rPr kumimoji="1" lang="en-US" altLang="zh-CN" sz="1800" i="1" kern="0" dirty="0">
                            <a:latin typeface="Cambria Math" panose="02040503050406030204" pitchFamily="18" charset="0"/>
                            <a:ea typeface="微软雅黑" panose="020B0503020204020204" pitchFamily="34" charset="-122"/>
                            <a:cs typeface="+mn-ea"/>
                          </a:rPr>
                          <m:t>𝑗</m:t>
                        </m:r>
                      </m:sub>
                    </m:sSub>
                    <m:sSub>
                      <m:sSubPr>
                        <m:ctrlPr>
                          <a:rPr kumimoji="1" lang="en-US" altLang="zh-CN" sz="1800" i="1" kern="0" dirty="0">
                            <a:latin typeface="Cambria Math" panose="02040503050406030204" pitchFamily="18" charset="0"/>
                            <a:ea typeface="微软雅黑" panose="020B0503020204020204" pitchFamily="34" charset="-122"/>
                            <a:cs typeface="+mn-ea"/>
                          </a:rPr>
                        </m:ctrlPr>
                      </m:sSubPr>
                      <m:e>
                        <m:r>
                          <a:rPr kumimoji="1" lang="en-US" altLang="zh-CN" sz="1800" b="0" i="1" kern="0" dirty="0" smtClean="0">
                            <a:latin typeface="Cambria Math" panose="02040503050406030204" pitchFamily="18" charset="0"/>
                            <a:ea typeface="微软雅黑" panose="020B0503020204020204" pitchFamily="34" charset="-122"/>
                            <a:cs typeface="+mn-ea"/>
                          </a:rPr>
                          <m:t>𝑦</m:t>
                        </m:r>
                      </m:e>
                      <m:sub>
                        <m:r>
                          <a:rPr kumimoji="1" lang="en-US" altLang="zh-CN" sz="1800" i="1" kern="0" dirty="0">
                            <a:latin typeface="Cambria Math" panose="02040503050406030204" pitchFamily="18" charset="0"/>
                            <a:ea typeface="微软雅黑" panose="020B0503020204020204" pitchFamily="34" charset="-122"/>
                            <a:cs typeface="+mn-ea"/>
                          </a:rPr>
                          <m:t>𝑖</m:t>
                        </m:r>
                      </m:sub>
                    </m:sSub>
                  </m:oMath>
                </a14:m>
                <a:r>
                  <a:rPr kumimoji="1" lang="zh-CN" altLang="en-US" sz="1800" kern="0" dirty="0">
                    <a:latin typeface="微软雅黑" panose="020B0503020204020204" pitchFamily="34" charset="-122"/>
                    <a:ea typeface="微软雅黑" panose="020B0503020204020204" pitchFamily="34" charset="-122"/>
                    <a:cs typeface="+mn-ea"/>
                  </a:rPr>
                  <a:t>是子种群</a:t>
                </a:r>
                <a:r>
                  <a:rPr kumimoji="1" lang="en-US" altLang="zh-CN" sz="1800" kern="0" dirty="0">
                    <a:latin typeface="微软雅黑" panose="020B0503020204020204" pitchFamily="34" charset="-122"/>
                    <a:ea typeface="微软雅黑" panose="020B0503020204020204" pitchFamily="34" charset="-122"/>
                    <a:cs typeface="+mn-ea"/>
                  </a:rPr>
                  <a:t>j</a:t>
                </a:r>
                <a:r>
                  <a:rPr kumimoji="1" lang="zh-CN" altLang="en-US" sz="1800" kern="0" dirty="0">
                    <a:latin typeface="微软雅黑" panose="020B0503020204020204" pitchFamily="34" charset="-122"/>
                    <a:ea typeface="微软雅黑" panose="020B0503020204020204" pitchFamily="34" charset="-122"/>
                    <a:cs typeface="+mn-ea"/>
                  </a:rPr>
                  <a:t>中粒子</a:t>
                </a:r>
                <a:r>
                  <a:rPr kumimoji="1" lang="en-US" altLang="zh-CN" sz="1800" kern="0" dirty="0" err="1">
                    <a:latin typeface="微软雅黑" panose="020B0503020204020204" pitchFamily="34" charset="-122"/>
                    <a:ea typeface="微软雅黑" panose="020B0503020204020204" pitchFamily="34" charset="-122"/>
                    <a:cs typeface="+mn-ea"/>
                  </a:rPr>
                  <a:t>i</a:t>
                </a:r>
                <a:r>
                  <a:rPr kumimoji="1" lang="zh-CN" altLang="en-US" sz="1800" kern="0" dirty="0">
                    <a:latin typeface="微软雅黑" panose="020B0503020204020204" pitchFamily="34" charset="-122"/>
                    <a:ea typeface="微软雅黑" panose="020B0503020204020204" pitchFamily="34" charset="-122"/>
                    <a:cs typeface="+mn-ea"/>
                  </a:rPr>
                  <a:t>的个体最优位置，</a:t>
                </a:r>
                <a:r>
                  <a:rPr kumimoji="1" lang="en-US" altLang="zh-CN" sz="1800" kern="0" dirty="0">
                    <a:ea typeface="微软雅黑" panose="020B0503020204020204" pitchFamily="34" charset="-122"/>
                    <a:cs typeface="+mn-ea"/>
                  </a:rPr>
                  <a:t> </a:t>
                </a:r>
                <a14:m>
                  <m:oMath xmlns:m="http://schemas.openxmlformats.org/officeDocument/2006/math">
                    <m:r>
                      <a:rPr kumimoji="1" lang="en-US" altLang="zh-CN" sz="1800" i="1" kern="0" dirty="0">
                        <a:latin typeface="Cambria Math" panose="02040503050406030204" pitchFamily="18" charset="0"/>
                        <a:ea typeface="微软雅黑" panose="020B0503020204020204" pitchFamily="34" charset="-122"/>
                        <a:cs typeface="+mn-ea"/>
                      </a:rPr>
                      <m:t>𝑍</m:t>
                    </m:r>
                    <m:r>
                      <a:rPr kumimoji="1" lang="en-US" altLang="zh-CN" sz="1800" i="1" kern="0" dirty="0">
                        <a:latin typeface="Cambria Math" panose="02040503050406030204" pitchFamily="18" charset="0"/>
                        <a:ea typeface="微软雅黑" panose="020B0503020204020204" pitchFamily="34" charset="-122"/>
                        <a:cs typeface="+mn-ea"/>
                      </a:rPr>
                      <m:t>=</m:t>
                    </m:r>
                    <m:sSub>
                      <m:sSubPr>
                        <m:ctrlPr>
                          <a:rPr kumimoji="1" lang="en-US" altLang="zh-CN" sz="1800" i="1" kern="0" dirty="0">
                            <a:latin typeface="Cambria Math" panose="02040503050406030204" pitchFamily="18" charset="0"/>
                            <a:ea typeface="微软雅黑" panose="020B0503020204020204" pitchFamily="34" charset="-122"/>
                            <a:cs typeface="+mn-ea"/>
                          </a:rPr>
                        </m:ctrlPr>
                      </m:sSubPr>
                      <m:e>
                        <m:r>
                          <m:rPr>
                            <m:sty m:val="p"/>
                          </m:rPr>
                          <a:rPr kumimoji="1" lang="en-US" altLang="zh-CN" sz="1800" i="1" kern="0" dirty="0">
                            <a:latin typeface="Cambria Math" panose="02040503050406030204" pitchFamily="18" charset="0"/>
                            <a:ea typeface="微软雅黑" panose="020B0503020204020204" pitchFamily="34" charset="-122"/>
                            <a:cs typeface="+mn-ea"/>
                          </a:rPr>
                          <m:t>P</m:t>
                        </m:r>
                      </m:e>
                      <m:sub>
                        <m:r>
                          <a:rPr kumimoji="1" lang="en-US" altLang="zh-CN" sz="1800" i="1" kern="0" dirty="0">
                            <a:latin typeface="Cambria Math" panose="02040503050406030204" pitchFamily="18" charset="0"/>
                            <a:ea typeface="微软雅黑" panose="020B0503020204020204" pitchFamily="34" charset="-122"/>
                            <a:cs typeface="+mn-ea"/>
                          </a:rPr>
                          <m:t>𝑗</m:t>
                        </m:r>
                      </m:sub>
                    </m:sSub>
                    <m:acc>
                      <m:accPr>
                        <m:chr m:val="̂"/>
                        <m:ctrlPr>
                          <a:rPr kumimoji="1" lang="en-US" altLang="zh-CN" sz="1800" i="1" kern="0" dirty="0" smtClean="0">
                            <a:latin typeface="Cambria Math" panose="02040503050406030204" pitchFamily="18" charset="0"/>
                            <a:ea typeface="微软雅黑" panose="020B0503020204020204" pitchFamily="34" charset="-122"/>
                            <a:cs typeface="+mn-ea"/>
                          </a:rPr>
                        </m:ctrlPr>
                      </m:accPr>
                      <m:e>
                        <m:r>
                          <m:rPr>
                            <m:sty m:val="p"/>
                          </m:rPr>
                          <a:rPr kumimoji="1" lang="en-US" altLang="zh-CN" sz="1800" i="1" kern="0" dirty="0">
                            <a:latin typeface="Cambria Math" panose="02040503050406030204" pitchFamily="18" charset="0"/>
                            <a:ea typeface="微软雅黑" panose="020B0503020204020204" pitchFamily="34" charset="-122"/>
                            <a:cs typeface="+mn-ea"/>
                          </a:rPr>
                          <m:t>y</m:t>
                        </m:r>
                      </m:e>
                    </m:acc>
                  </m:oMath>
                </a14:m>
                <a:r>
                  <a:rPr kumimoji="1" lang="zh-CN" altLang="en-US" sz="1800" kern="0" dirty="0">
                    <a:latin typeface="微软雅黑" panose="020B0503020204020204" pitchFamily="34" charset="-122"/>
                    <a:ea typeface="微软雅黑" panose="020B0503020204020204" pitchFamily="34" charset="-122"/>
                    <a:cs typeface="+mn-ea"/>
                  </a:rPr>
                  <a:t>表示子种群</a:t>
                </a:r>
                <a:r>
                  <a:rPr kumimoji="1" lang="en-US" altLang="zh-CN" sz="1800" kern="0" dirty="0">
                    <a:latin typeface="微软雅黑" panose="020B0503020204020204" pitchFamily="34" charset="-122"/>
                    <a:ea typeface="微软雅黑" panose="020B0503020204020204" pitchFamily="34" charset="-122"/>
                    <a:cs typeface="+mn-ea"/>
                  </a:rPr>
                  <a:t>j</a:t>
                </a:r>
                <a:r>
                  <a:rPr kumimoji="1" lang="zh-CN" altLang="en-US" sz="1800" kern="0" dirty="0">
                    <a:latin typeface="微软雅黑" panose="020B0503020204020204" pitchFamily="34" charset="-122"/>
                    <a:ea typeface="微软雅黑" panose="020B0503020204020204" pitchFamily="34" charset="-122"/>
                    <a:cs typeface="+mn-ea"/>
                  </a:rPr>
                  <a:t>搜索到的全局最优位置。</a:t>
                </a: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8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由得到的适应度带入，得到目标函数</a:t>
                </a:r>
                <a14:m>
                  <m:oMath xmlns:m="http://schemas.openxmlformats.org/officeDocument/2006/math">
                    <m:sSub>
                      <m:sSubPr>
                        <m:ctrlPr>
                          <a:rPr kumimoji="1" lang="en-US" altLang="zh-CN" sz="1800" i="1" kern="0" dirty="0" smtClean="0">
                            <a:latin typeface="Cambria Math" panose="02040503050406030204" pitchFamily="18" charset="0"/>
                            <a:ea typeface="微软雅黑" panose="020B0503020204020204" pitchFamily="34" charset="-122"/>
                            <a:cs typeface="+mn-ea"/>
                          </a:rPr>
                        </m:ctrlPr>
                      </m:sSubPr>
                      <m:e>
                        <m:r>
                          <a:rPr kumimoji="1" lang="en-US" altLang="zh-CN" sz="1800" b="0" i="1" kern="0" dirty="0" smtClean="0">
                            <a:latin typeface="Cambria Math" panose="02040503050406030204" pitchFamily="18" charset="0"/>
                            <a:ea typeface="微软雅黑" panose="020B0503020204020204" pitchFamily="34" charset="-122"/>
                            <a:cs typeface="+mn-ea"/>
                          </a:rPr>
                          <m:t>𝑓</m:t>
                        </m:r>
                      </m:e>
                      <m:sub>
                        <m:r>
                          <a:rPr kumimoji="1" lang="en-US" altLang="zh-CN" sz="1800" b="0" i="1" kern="0" dirty="0" smtClean="0">
                            <a:latin typeface="Cambria Math" panose="02040503050406030204" pitchFamily="18" charset="0"/>
                            <a:ea typeface="微软雅黑" panose="020B0503020204020204" pitchFamily="34" charset="-122"/>
                            <a:cs typeface="+mn-ea"/>
                          </a:rPr>
                          <m:t>1</m:t>
                        </m:r>
                      </m:sub>
                    </m:sSub>
                    <m:r>
                      <a:rPr kumimoji="1" lang="en-US" altLang="zh-CN" sz="1800" i="1" kern="0" dirty="0">
                        <a:latin typeface="Cambria Math" panose="02040503050406030204" pitchFamily="18" charset="0"/>
                        <a:ea typeface="微软雅黑" panose="020B0503020204020204" pitchFamily="34" charset="-122"/>
                        <a:cs typeface="+mn-ea"/>
                      </a:rPr>
                      <m:t>(</m:t>
                    </m:r>
                    <m:r>
                      <a:rPr kumimoji="1" lang="en-US" altLang="zh-CN" sz="1800" i="1" kern="0" dirty="0">
                        <a:latin typeface="Cambria Math" panose="02040503050406030204" pitchFamily="18" charset="0"/>
                        <a:ea typeface="微软雅黑" panose="020B0503020204020204" pitchFamily="34" charset="-122"/>
                        <a:cs typeface="+mn-ea"/>
                      </a:rPr>
                      <m:t>𝑏</m:t>
                    </m:r>
                    <m:r>
                      <a:rPr kumimoji="1" lang="en-US" altLang="zh-CN" sz="1800" i="1" kern="0" dirty="0" smtClean="0">
                        <a:latin typeface="Cambria Math" panose="02040503050406030204" pitchFamily="18" charset="0"/>
                        <a:ea typeface="微软雅黑" panose="020B0503020204020204" pitchFamily="34" charset="-122"/>
                        <a:cs typeface="+mn-ea"/>
                      </a:rPr>
                      <m:t>(</m:t>
                    </m:r>
                    <m:r>
                      <a:rPr kumimoji="1" lang="en-US" altLang="zh-CN" sz="1800" i="1" kern="0" dirty="0" err="1">
                        <a:latin typeface="Cambria Math" panose="02040503050406030204" pitchFamily="18" charset="0"/>
                        <a:ea typeface="微软雅黑" panose="020B0503020204020204" pitchFamily="34" charset="-122"/>
                        <a:cs typeface="+mn-ea"/>
                      </a:rPr>
                      <m:t>𝑗</m:t>
                    </m:r>
                    <m:r>
                      <a:rPr kumimoji="1" lang="en-US" altLang="zh-CN" sz="1800" i="1" kern="0" dirty="0" err="1">
                        <a:latin typeface="Cambria Math" panose="02040503050406030204" pitchFamily="18" charset="0"/>
                        <a:ea typeface="微软雅黑" panose="020B0503020204020204" pitchFamily="34" charset="-122"/>
                        <a:cs typeface="+mn-ea"/>
                      </a:rPr>
                      <m:t>,</m:t>
                    </m:r>
                    <m:r>
                      <a:rPr kumimoji="1" lang="en-US" altLang="zh-CN" sz="1800" i="1" kern="0" dirty="0" err="1" smtClean="0">
                        <a:latin typeface="Cambria Math" panose="02040503050406030204" pitchFamily="18" charset="0"/>
                        <a:ea typeface="微软雅黑" panose="020B0503020204020204" pitchFamily="34" charset="-122"/>
                        <a:cs typeface="+mn-ea"/>
                      </a:rPr>
                      <m:t>𝑧</m:t>
                    </m:r>
                    <m:r>
                      <a:rPr kumimoji="1" lang="en-US" altLang="zh-CN" sz="1800" i="1" kern="0" dirty="0">
                        <a:latin typeface="Cambria Math" panose="02040503050406030204" pitchFamily="18" charset="0"/>
                        <a:ea typeface="微软雅黑" panose="020B0503020204020204" pitchFamily="34" charset="-122"/>
                        <a:cs typeface="+mn-ea"/>
                      </a:rPr>
                      <m:t>))</m:t>
                    </m:r>
                  </m:oMath>
                </a14:m>
                <a:r>
                  <a:rPr kumimoji="1" lang="en-US" altLang="zh-CN" sz="1800" kern="0" dirty="0">
                    <a:latin typeface="微软雅黑" panose="020B0503020204020204" pitchFamily="34" charset="-122"/>
                    <a:ea typeface="微软雅黑" panose="020B0503020204020204" pitchFamily="34" charset="-122"/>
                    <a:cs typeface="+mn-ea"/>
                  </a:rPr>
                  <a:t>,</a:t>
                </a:r>
                <a:r>
                  <a:rPr kumimoji="1" lang="en-US" altLang="zh-CN" sz="1800" kern="0" dirty="0">
                    <a:ea typeface="微软雅黑" panose="020B0503020204020204" pitchFamily="34" charset="-122"/>
                    <a:cs typeface="+mn-ea"/>
                  </a:rPr>
                  <a:t> </a:t>
                </a:r>
                <a14:m>
                  <m:oMath xmlns:m="http://schemas.openxmlformats.org/officeDocument/2006/math">
                    <m:sSub>
                      <m:sSubPr>
                        <m:ctrlPr>
                          <a:rPr kumimoji="1" lang="en-US" altLang="zh-CN" sz="1800" i="1" kern="0" dirty="0">
                            <a:latin typeface="Cambria Math" panose="02040503050406030204" pitchFamily="18" charset="0"/>
                            <a:ea typeface="微软雅黑" panose="020B0503020204020204" pitchFamily="34" charset="-122"/>
                            <a:cs typeface="+mn-ea"/>
                          </a:rPr>
                        </m:ctrlPr>
                      </m:sSubPr>
                      <m:e>
                        <m:r>
                          <a:rPr kumimoji="1" lang="en-US" altLang="zh-CN" sz="1800" i="1" kern="0" dirty="0">
                            <a:latin typeface="Cambria Math" panose="02040503050406030204" pitchFamily="18" charset="0"/>
                            <a:ea typeface="微软雅黑" panose="020B0503020204020204" pitchFamily="34" charset="-122"/>
                            <a:cs typeface="+mn-ea"/>
                          </a:rPr>
                          <m:t>𝑓</m:t>
                        </m:r>
                      </m:e>
                      <m:sub>
                        <m:r>
                          <a:rPr kumimoji="1" lang="en-US" altLang="zh-CN" sz="1800" b="0" i="1" kern="0" dirty="0" smtClean="0">
                            <a:latin typeface="Cambria Math" panose="02040503050406030204" pitchFamily="18" charset="0"/>
                            <a:ea typeface="微软雅黑" panose="020B0503020204020204" pitchFamily="34" charset="-122"/>
                            <a:cs typeface="+mn-ea"/>
                          </a:rPr>
                          <m:t>2</m:t>
                        </m:r>
                      </m:sub>
                    </m:sSub>
                    <m:r>
                      <a:rPr kumimoji="1" lang="en-US" altLang="zh-CN" sz="1800" i="1" kern="0" dirty="0">
                        <a:latin typeface="Cambria Math" panose="02040503050406030204" pitchFamily="18" charset="0"/>
                        <a:ea typeface="微软雅黑" panose="020B0503020204020204" pitchFamily="34" charset="-122"/>
                        <a:cs typeface="+mn-ea"/>
                      </a:rPr>
                      <m:t>(</m:t>
                    </m:r>
                    <m:r>
                      <a:rPr kumimoji="1" lang="en-US" altLang="zh-CN" sz="1800" i="1" kern="0" dirty="0">
                        <a:latin typeface="Cambria Math" panose="02040503050406030204" pitchFamily="18" charset="0"/>
                        <a:ea typeface="微软雅黑" panose="020B0503020204020204" pitchFamily="34" charset="-122"/>
                        <a:cs typeface="+mn-ea"/>
                      </a:rPr>
                      <m:t>𝑏</m:t>
                    </m:r>
                    <m:r>
                      <a:rPr kumimoji="1" lang="en-US" altLang="zh-CN" sz="1800" i="1" kern="0" dirty="0">
                        <a:latin typeface="Cambria Math" panose="02040503050406030204" pitchFamily="18" charset="0"/>
                        <a:ea typeface="微软雅黑" panose="020B0503020204020204" pitchFamily="34" charset="-122"/>
                        <a:cs typeface="+mn-ea"/>
                      </a:rPr>
                      <m:t>(</m:t>
                    </m:r>
                    <m:r>
                      <a:rPr kumimoji="1" lang="en-US" altLang="zh-CN" sz="1800" i="1" kern="0" dirty="0" err="1">
                        <a:latin typeface="Cambria Math" panose="02040503050406030204" pitchFamily="18" charset="0"/>
                        <a:ea typeface="微软雅黑" panose="020B0503020204020204" pitchFamily="34" charset="-122"/>
                        <a:cs typeface="+mn-ea"/>
                      </a:rPr>
                      <m:t>𝑗</m:t>
                    </m:r>
                    <m:r>
                      <a:rPr kumimoji="1" lang="en-US" altLang="zh-CN" sz="1800" i="1" kern="0" dirty="0" err="1">
                        <a:latin typeface="Cambria Math" panose="02040503050406030204" pitchFamily="18" charset="0"/>
                        <a:ea typeface="微软雅黑" panose="020B0503020204020204" pitchFamily="34" charset="-122"/>
                        <a:cs typeface="+mn-ea"/>
                      </a:rPr>
                      <m:t>,</m:t>
                    </m:r>
                    <m:r>
                      <a:rPr kumimoji="1" lang="en-US" altLang="zh-CN" sz="1800" i="1" kern="0" dirty="0" err="1">
                        <a:latin typeface="Cambria Math" panose="02040503050406030204" pitchFamily="18" charset="0"/>
                        <a:ea typeface="微软雅黑" panose="020B0503020204020204" pitchFamily="34" charset="-122"/>
                        <a:cs typeface="+mn-ea"/>
                      </a:rPr>
                      <m:t>𝑧</m:t>
                    </m:r>
                    <m:r>
                      <a:rPr kumimoji="1" lang="en-US" altLang="zh-CN" sz="1800" i="1" kern="0" dirty="0">
                        <a:latin typeface="Cambria Math" panose="02040503050406030204" pitchFamily="18" charset="0"/>
                        <a:ea typeface="微软雅黑" panose="020B0503020204020204" pitchFamily="34" charset="-122"/>
                        <a:cs typeface="+mn-ea"/>
                      </a:rPr>
                      <m:t>))</m:t>
                    </m:r>
                  </m:oMath>
                </a14:m>
                <a:r>
                  <a:rPr kumimoji="1" lang="en-US" altLang="zh-CN" sz="1800" kern="0" dirty="0">
                    <a:latin typeface="微软雅黑" panose="020B0503020204020204" pitchFamily="34" charset="-122"/>
                    <a:ea typeface="微软雅黑" panose="020B0503020204020204" pitchFamily="34" charset="-122"/>
                    <a:cs typeface="+mn-ea"/>
                  </a:rPr>
                  <a:t>,</a:t>
                </a:r>
                <a:r>
                  <a:rPr kumimoji="1" lang="zh-CN" altLang="en-US" sz="1800" kern="0" dirty="0">
                    <a:latin typeface="微软雅黑" panose="020B0503020204020204" pitchFamily="34" charset="-122"/>
                    <a:ea typeface="微软雅黑" panose="020B0503020204020204" pitchFamily="34" charset="-122"/>
                    <a:cs typeface="+mn-ea"/>
                  </a:rPr>
                  <a:t>对其进行非支配排序，随机选择非支配排序等级最高的粒子中的一个作为子种群</a:t>
                </a:r>
                <a:r>
                  <a:rPr kumimoji="1" lang="en-US" altLang="zh-CN" sz="1800" kern="0" dirty="0">
                    <a:latin typeface="微软雅黑" panose="020B0503020204020204" pitchFamily="34" charset="-122"/>
                    <a:ea typeface="微软雅黑" panose="020B0503020204020204" pitchFamily="34" charset="-122"/>
                    <a:cs typeface="+mn-ea"/>
                  </a:rPr>
                  <a:t>j</a:t>
                </a:r>
                <a:r>
                  <a:rPr kumimoji="1" lang="zh-CN" altLang="en-US" sz="1800" kern="0" dirty="0">
                    <a:latin typeface="微软雅黑" panose="020B0503020204020204" pitchFamily="34" charset="-122"/>
                    <a:ea typeface="微软雅黑" panose="020B0503020204020204" pitchFamily="34" charset="-122"/>
                    <a:cs typeface="+mn-ea"/>
                  </a:rPr>
                  <a:t>的最有位置，若不满足终止条件，则进入下一个迭代。将父代子种群的最优非支配解集用于子代的协同。</a:t>
                </a:r>
              </a:p>
            </p:txBody>
          </p:sp>
        </mc:Choice>
        <mc:Fallback>
          <p:sp>
            <p:nvSpPr>
              <p:cNvPr id="5" name="内容占位符 4">
                <a:extLst>
                  <a:ext uri="{FF2B5EF4-FFF2-40B4-BE49-F238E27FC236}">
                    <a16:creationId xmlns:a16="http://schemas.microsoft.com/office/drawing/2014/main" id="{1E700313-7D44-7E42-845B-89866FBA7B39}"/>
                  </a:ext>
                </a:extLst>
              </p:cNvPr>
              <p:cNvSpPr txBox="1">
                <a:spLocks noRot="1" noChangeAspect="1" noMove="1" noResize="1" noEditPoints="1" noAdjustHandles="1" noChangeArrowheads="1" noChangeShapeType="1" noTextEdit="1"/>
              </p:cNvSpPr>
              <p:nvPr/>
            </p:nvSpPr>
            <p:spPr>
              <a:xfrm>
                <a:off x="838200" y="1825625"/>
                <a:ext cx="10515600" cy="4351338"/>
              </a:xfrm>
              <a:prstGeom prst="rect">
                <a:avLst/>
              </a:prstGeom>
              <a:blipFill>
                <a:blip r:embed="rId2"/>
                <a:stretch>
                  <a:fillRect l="-483"/>
                </a:stretch>
              </a:blipFill>
            </p:spPr>
            <p:txBody>
              <a:bodyPr/>
              <a:lstStyle/>
              <a:p>
                <a:r>
                  <a:rPr lang="zh-CN" altLang="en-US">
                    <a:noFill/>
                  </a:rPr>
                  <a:t> </a:t>
                </a:r>
              </a:p>
            </p:txBody>
          </p:sp>
        </mc:Fallback>
      </mc:AlternateContent>
      <p:pic>
        <p:nvPicPr>
          <p:cNvPr id="6" name="图片 5">
            <a:extLst>
              <a:ext uri="{FF2B5EF4-FFF2-40B4-BE49-F238E27FC236}">
                <a16:creationId xmlns:a16="http://schemas.microsoft.com/office/drawing/2014/main" id="{85364292-0AB1-8145-B869-C2FF6439CD9E}"/>
              </a:ext>
            </a:extLst>
          </p:cNvPr>
          <p:cNvPicPr>
            <a:picLocks noChangeAspect="1"/>
          </p:cNvPicPr>
          <p:nvPr/>
        </p:nvPicPr>
        <p:blipFill>
          <a:blip r:embed="rId3"/>
          <a:stretch>
            <a:fillRect/>
          </a:stretch>
        </p:blipFill>
        <p:spPr>
          <a:xfrm>
            <a:off x="3139680" y="1991094"/>
            <a:ext cx="5247619" cy="342857"/>
          </a:xfrm>
          <a:prstGeom prst="rect">
            <a:avLst/>
          </a:prstGeom>
        </p:spPr>
      </p:pic>
    </p:spTree>
    <p:extLst>
      <p:ext uri="{BB962C8B-B14F-4D97-AF65-F5344CB8AC3E}">
        <p14:creationId xmlns:p14="http://schemas.microsoft.com/office/powerpoint/2010/main" val="39636772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4E9E137-BD48-4049-A969-E8E95B4228F9}"/>
              </a:ext>
            </a:extLst>
          </p:cNvPr>
          <p:cNvSpPr>
            <a:spLocks noGrp="1"/>
          </p:cNvSpPr>
          <p:nvPr>
            <p:ph type="body" sz="quarter" idx="12"/>
          </p:nvPr>
        </p:nvSpPr>
        <p:spPr/>
        <p:txBody>
          <a:bodyPr/>
          <a:lstStyle/>
          <a:p>
            <a:r>
              <a:rPr kumimoji="1" lang="en-US" altLang="zh-CN" dirty="0"/>
              <a:t>02</a:t>
            </a:r>
            <a:endParaRPr kumimoji="1" lang="zh-CN" altLang="en-US" dirty="0"/>
          </a:p>
        </p:txBody>
      </p:sp>
      <p:sp>
        <p:nvSpPr>
          <p:cNvPr id="3" name="文本占位符 2">
            <a:extLst>
              <a:ext uri="{FF2B5EF4-FFF2-40B4-BE49-F238E27FC236}">
                <a16:creationId xmlns:a16="http://schemas.microsoft.com/office/drawing/2014/main" id="{F53895A3-96E6-CD45-B043-5F4C2DA3CD56}"/>
              </a:ext>
            </a:extLst>
          </p:cNvPr>
          <p:cNvSpPr>
            <a:spLocks noGrp="1"/>
          </p:cNvSpPr>
          <p:nvPr>
            <p:ph type="body" sz="quarter" idx="13"/>
          </p:nvPr>
        </p:nvSpPr>
        <p:spPr/>
        <p:txBody>
          <a:bodyPr/>
          <a:lstStyle/>
          <a:p>
            <a:r>
              <a:rPr kumimoji="1" lang="zh-CN" altLang="en-US" dirty="0"/>
              <a:t>算法分析</a:t>
            </a:r>
          </a:p>
        </p:txBody>
      </p:sp>
      <p:pic>
        <p:nvPicPr>
          <p:cNvPr id="4" name="图片 3">
            <a:extLst>
              <a:ext uri="{FF2B5EF4-FFF2-40B4-BE49-F238E27FC236}">
                <a16:creationId xmlns:a16="http://schemas.microsoft.com/office/drawing/2014/main" id="{53611C72-FD06-3545-A68A-BFD0D5456FF7}"/>
              </a:ext>
            </a:extLst>
          </p:cNvPr>
          <p:cNvPicPr>
            <a:picLocks noChangeAspect="1"/>
          </p:cNvPicPr>
          <p:nvPr/>
        </p:nvPicPr>
        <p:blipFill>
          <a:blip r:embed="rId2"/>
          <a:stretch>
            <a:fillRect/>
          </a:stretch>
        </p:blipFill>
        <p:spPr>
          <a:xfrm>
            <a:off x="3143619" y="1319820"/>
            <a:ext cx="5904762" cy="4857143"/>
          </a:xfrm>
          <a:prstGeom prst="rect">
            <a:avLst/>
          </a:prstGeom>
        </p:spPr>
      </p:pic>
      <p:sp>
        <p:nvSpPr>
          <p:cNvPr id="5" name="文本框 4">
            <a:extLst>
              <a:ext uri="{FF2B5EF4-FFF2-40B4-BE49-F238E27FC236}">
                <a16:creationId xmlns:a16="http://schemas.microsoft.com/office/drawing/2014/main" id="{961BAD4E-88A0-A540-9F35-2A67576C261E}"/>
              </a:ext>
            </a:extLst>
          </p:cNvPr>
          <p:cNvSpPr txBox="1"/>
          <p:nvPr/>
        </p:nvSpPr>
        <p:spPr>
          <a:xfrm>
            <a:off x="970383" y="1108364"/>
            <a:ext cx="1723549" cy="634020"/>
          </a:xfrm>
          <a:prstGeom prst="rect">
            <a:avLst/>
          </a:prstGeom>
          <a:noFill/>
        </p:spPr>
        <p:txBody>
          <a:bodyPr wrap="none" rtlCol="0">
            <a:spAutoFit/>
          </a:bodyPr>
          <a:lstStyle/>
          <a:p>
            <a:pPr>
              <a:lnSpc>
                <a:spcPct val="130000"/>
              </a:lnSpc>
              <a:spcBef>
                <a:spcPts val="600"/>
              </a:spcBef>
            </a:pPr>
            <a:r>
              <a:rPr kumimoji="1" lang="zh-CN" altLang="en-US" sz="3000" kern="0" dirty="0">
                <a:latin typeface="微软雅黑" panose="020B0503020204020204" pitchFamily="34" charset="-122"/>
                <a:ea typeface="微软雅黑" panose="020B0503020204020204" pitchFamily="34" charset="-122"/>
                <a:cs typeface="+mn-ea"/>
                <a:sym typeface="+mn-lt"/>
              </a:rPr>
              <a:t>算法流程</a:t>
            </a:r>
          </a:p>
        </p:txBody>
      </p:sp>
    </p:spTree>
    <p:extLst>
      <p:ext uri="{BB962C8B-B14F-4D97-AF65-F5344CB8AC3E}">
        <p14:creationId xmlns:p14="http://schemas.microsoft.com/office/powerpoint/2010/main" val="2658123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89B33E04-EEB9-5D48-A5AD-F366842E48A0}"/>
              </a:ext>
            </a:extLst>
          </p:cNvPr>
          <p:cNvSpPr>
            <a:spLocks noGrp="1"/>
          </p:cNvSpPr>
          <p:nvPr>
            <p:ph type="body" sz="quarter" idx="12"/>
          </p:nvPr>
        </p:nvSpPr>
        <p:spPr/>
        <p:txBody>
          <a:bodyPr/>
          <a:lstStyle/>
          <a:p>
            <a:r>
              <a:rPr kumimoji="1" lang="en-US" altLang="zh-CN" dirty="0"/>
              <a:t>03</a:t>
            </a:r>
            <a:endParaRPr kumimoji="1" lang="zh-CN" altLang="en-US" dirty="0"/>
          </a:p>
        </p:txBody>
      </p:sp>
      <p:sp>
        <p:nvSpPr>
          <p:cNvPr id="5" name="文本占位符 4">
            <a:extLst>
              <a:ext uri="{FF2B5EF4-FFF2-40B4-BE49-F238E27FC236}">
                <a16:creationId xmlns:a16="http://schemas.microsoft.com/office/drawing/2014/main" id="{AA47CC38-583D-184A-8022-2943CE99310A}"/>
              </a:ext>
            </a:extLst>
          </p:cNvPr>
          <p:cNvSpPr>
            <a:spLocks noGrp="1"/>
          </p:cNvSpPr>
          <p:nvPr>
            <p:ph type="body" sz="quarter" idx="13"/>
          </p:nvPr>
        </p:nvSpPr>
        <p:spPr/>
        <p:txBody>
          <a:bodyPr/>
          <a:lstStyle/>
          <a:p>
            <a:r>
              <a:rPr kumimoji="1" lang="zh-CN" altLang="en-US" dirty="0"/>
              <a:t>仿真结果</a:t>
            </a:r>
          </a:p>
        </p:txBody>
      </p:sp>
    </p:spTree>
    <p:extLst>
      <p:ext uri="{BB962C8B-B14F-4D97-AF65-F5344CB8AC3E}">
        <p14:creationId xmlns:p14="http://schemas.microsoft.com/office/powerpoint/2010/main" val="40326913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05DAAA98-FFE8-F545-A641-F366A861186D}"/>
              </a:ext>
            </a:extLst>
          </p:cNvPr>
          <p:cNvSpPr>
            <a:spLocks noGrp="1"/>
          </p:cNvSpPr>
          <p:nvPr>
            <p:ph type="body" sz="quarter" idx="12"/>
          </p:nvPr>
        </p:nvSpPr>
        <p:spPr/>
        <p:txBody>
          <a:bodyPr/>
          <a:lstStyle/>
          <a:p>
            <a:r>
              <a:rPr kumimoji="1" lang="en-US" altLang="zh-CN" dirty="0"/>
              <a:t>03</a:t>
            </a:r>
            <a:endParaRPr kumimoji="1" lang="zh-CN" altLang="en-US" dirty="0"/>
          </a:p>
        </p:txBody>
      </p:sp>
      <p:sp>
        <p:nvSpPr>
          <p:cNvPr id="5" name="文本占位符 4">
            <a:extLst>
              <a:ext uri="{FF2B5EF4-FFF2-40B4-BE49-F238E27FC236}">
                <a16:creationId xmlns:a16="http://schemas.microsoft.com/office/drawing/2014/main" id="{73431D7A-AE78-FA4C-85F6-26C2D8767918}"/>
              </a:ext>
            </a:extLst>
          </p:cNvPr>
          <p:cNvSpPr>
            <a:spLocks noGrp="1"/>
          </p:cNvSpPr>
          <p:nvPr>
            <p:ph type="body" sz="quarter" idx="13"/>
          </p:nvPr>
        </p:nvSpPr>
        <p:spPr/>
        <p:txBody>
          <a:bodyPr/>
          <a:lstStyle/>
          <a:p>
            <a:r>
              <a:rPr kumimoji="1" lang="zh-CN" altLang="en-US" dirty="0"/>
              <a:t>仿真结果</a:t>
            </a:r>
          </a:p>
        </p:txBody>
      </p:sp>
      <mc:AlternateContent xmlns:mc="http://schemas.openxmlformats.org/markup-compatibility/2006">
        <mc:Choice xmlns:a14="http://schemas.microsoft.com/office/drawing/2010/main" Requires="a14">
          <p:sp>
            <p:nvSpPr>
              <p:cNvPr id="6" name="内容占位符 2">
                <a:extLst>
                  <a:ext uri="{FF2B5EF4-FFF2-40B4-BE49-F238E27FC236}">
                    <a16:creationId xmlns:a16="http://schemas.microsoft.com/office/drawing/2014/main" id="{D731852A-6A87-8849-A618-A43AF2F3B153}"/>
                  </a:ext>
                </a:extLst>
              </p:cNvPr>
              <p:cNvSpPr txBox="1">
                <a:spLocks/>
              </p:cNvSpPr>
              <p:nvPr/>
            </p:nvSpPr>
            <p:spPr>
              <a:xfrm>
                <a:off x="970383" y="2532207"/>
                <a:ext cx="10515600" cy="180426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defTabSz="914377">
                  <a:lnSpc>
                    <a:spcPct val="17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选用常用二维测试函数</a:t>
                </a:r>
                <a:r>
                  <a:rPr kumimoji="1" lang="en-US" altLang="zh-CN" sz="1800" kern="0" dirty="0">
                    <a:latin typeface="微软雅黑" panose="020B0503020204020204" pitchFamily="34" charset="-122"/>
                    <a:ea typeface="微软雅黑" panose="020B0503020204020204" pitchFamily="34" charset="-122"/>
                    <a:cs typeface="+mn-ea"/>
                  </a:rPr>
                  <a:t>ZDT1</a:t>
                </a:r>
                <a:r>
                  <a:rPr kumimoji="1" lang="zh-CN" altLang="en-US" sz="1800" kern="0" dirty="0">
                    <a:latin typeface="微软雅黑" panose="020B0503020204020204" pitchFamily="34" charset="-122"/>
                    <a:ea typeface="微软雅黑" panose="020B0503020204020204" pitchFamily="34" charset="-122"/>
                    <a:cs typeface="+mn-ea"/>
                  </a:rPr>
                  <a:t>、</a:t>
                </a:r>
                <a:r>
                  <a:rPr kumimoji="1" lang="en-US" altLang="zh-CN" sz="1800" kern="0" dirty="0">
                    <a:latin typeface="微软雅黑" panose="020B0503020204020204" pitchFamily="34" charset="-122"/>
                    <a:ea typeface="微软雅黑" panose="020B0503020204020204" pitchFamily="34" charset="-122"/>
                    <a:cs typeface="+mn-ea"/>
                  </a:rPr>
                  <a:t>ZDT2</a:t>
                </a:r>
                <a:r>
                  <a:rPr kumimoji="1" lang="zh-CN" altLang="en-US" sz="1800" kern="0" dirty="0">
                    <a:latin typeface="微软雅黑" panose="020B0503020204020204" pitchFamily="34" charset="-122"/>
                    <a:ea typeface="微软雅黑" panose="020B0503020204020204" pitchFamily="34" charset="-122"/>
                    <a:cs typeface="+mn-ea"/>
                  </a:rPr>
                  <a:t>、</a:t>
                </a:r>
                <a:r>
                  <a:rPr kumimoji="1" lang="en-US" altLang="zh-CN" sz="1800" kern="0" dirty="0">
                    <a:latin typeface="微软雅黑" panose="020B0503020204020204" pitchFamily="34" charset="-122"/>
                    <a:ea typeface="微软雅黑" panose="020B0503020204020204" pitchFamily="34" charset="-122"/>
                    <a:cs typeface="+mn-ea"/>
                  </a:rPr>
                  <a:t>ZDT3</a:t>
                </a:r>
                <a:r>
                  <a:rPr kumimoji="1" lang="zh-CN" altLang="en-US" sz="1800" kern="0" dirty="0">
                    <a:latin typeface="微软雅黑" panose="020B0503020204020204" pitchFamily="34" charset="-122"/>
                    <a:ea typeface="微软雅黑" panose="020B0503020204020204" pitchFamily="34" charset="-122"/>
                    <a:cs typeface="+mn-ea"/>
                  </a:rPr>
                  <a:t>和高维目标测试函数</a:t>
                </a:r>
                <a:r>
                  <a:rPr kumimoji="1" lang="en-US" altLang="zh-CN" sz="1800" kern="0" dirty="0">
                    <a:latin typeface="微软雅黑" panose="020B0503020204020204" pitchFamily="34" charset="-122"/>
                    <a:ea typeface="微软雅黑" panose="020B0503020204020204" pitchFamily="34" charset="-122"/>
                    <a:cs typeface="+mn-ea"/>
                  </a:rPr>
                  <a:t>DTLZ1</a:t>
                </a:r>
                <a:r>
                  <a:rPr kumimoji="1" lang="zh-CN" altLang="en-US" sz="1800" kern="0" dirty="0">
                    <a:latin typeface="微软雅黑" panose="020B0503020204020204" pitchFamily="34" charset="-122"/>
                    <a:ea typeface="微软雅黑" panose="020B0503020204020204" pitchFamily="34" charset="-122"/>
                    <a:cs typeface="+mn-ea"/>
                  </a:rPr>
                  <a:t>、</a:t>
                </a:r>
                <a:r>
                  <a:rPr kumimoji="1" lang="en-US" altLang="zh-CN" sz="1800" kern="0" dirty="0">
                    <a:latin typeface="微软雅黑" panose="020B0503020204020204" pitchFamily="34" charset="-122"/>
                    <a:ea typeface="微软雅黑" panose="020B0503020204020204" pitchFamily="34" charset="-122"/>
                    <a:cs typeface="+mn-ea"/>
                  </a:rPr>
                  <a:t>DTLZ2</a:t>
                </a:r>
                <a:r>
                  <a:rPr kumimoji="1" lang="zh-CN" altLang="en-US" sz="1800" kern="0" dirty="0">
                    <a:latin typeface="微软雅黑" panose="020B0503020204020204" pitchFamily="34" charset="-122"/>
                    <a:ea typeface="微软雅黑" panose="020B0503020204020204" pitchFamily="34" charset="-122"/>
                    <a:cs typeface="+mn-ea"/>
                  </a:rPr>
                  <a:t>，选取</a:t>
                </a:r>
                <a:r>
                  <a:rPr kumimoji="1" lang="en-US" altLang="zh-CN" sz="1800" kern="0" dirty="0">
                    <a:latin typeface="微软雅黑" panose="020B0503020204020204" pitchFamily="34" charset="-122"/>
                    <a:ea typeface="微软雅黑" panose="020B0503020204020204" pitchFamily="34" charset="-122"/>
                    <a:cs typeface="+mn-ea"/>
                  </a:rPr>
                  <a:t>NSGA-Ⅱ</a:t>
                </a:r>
                <a:r>
                  <a:rPr kumimoji="1" lang="zh-CN" altLang="en-US" sz="1800" kern="0" dirty="0">
                    <a:latin typeface="微软雅黑" panose="020B0503020204020204" pitchFamily="34" charset="-122"/>
                    <a:ea typeface="微软雅黑" panose="020B0503020204020204" pitchFamily="34" charset="-122"/>
                    <a:cs typeface="+mn-ea"/>
                  </a:rPr>
                  <a:t>、</a:t>
                </a:r>
                <a:r>
                  <a:rPr kumimoji="1" lang="en-US" altLang="zh-CN" sz="1800" kern="0" dirty="0">
                    <a:latin typeface="微软雅黑" panose="020B0503020204020204" pitchFamily="34" charset="-122"/>
                    <a:ea typeface="微软雅黑" panose="020B0503020204020204" pitchFamily="34" charset="-122"/>
                    <a:cs typeface="+mn-ea"/>
                  </a:rPr>
                  <a:t>MOEA/D</a:t>
                </a:r>
                <a:r>
                  <a:rPr kumimoji="1" lang="zh-CN" altLang="en-US" sz="1800" kern="0" dirty="0">
                    <a:latin typeface="微软雅黑" panose="020B0503020204020204" pitchFamily="34" charset="-122"/>
                    <a:ea typeface="微软雅黑" panose="020B0503020204020204" pitchFamily="34" charset="-122"/>
                    <a:cs typeface="+mn-ea"/>
                  </a:rPr>
                  <a:t>和</a:t>
                </a:r>
                <a:r>
                  <a:rPr kumimoji="1" lang="en-US" altLang="zh-CN" sz="1800" kern="0" dirty="0">
                    <a:latin typeface="微软雅黑" panose="020B0503020204020204" pitchFamily="34" charset="-122"/>
                    <a:ea typeface="微软雅黑" panose="020B0503020204020204" pitchFamily="34" charset="-122"/>
                    <a:cs typeface="+mn-ea"/>
                  </a:rPr>
                  <a:t>GDE3</a:t>
                </a:r>
                <a:r>
                  <a:rPr kumimoji="1" lang="zh-CN" altLang="en-US" sz="1800" kern="0" dirty="0">
                    <a:latin typeface="微软雅黑" panose="020B0503020204020204" pitchFamily="34" charset="-122"/>
                    <a:ea typeface="微软雅黑" panose="020B0503020204020204" pitchFamily="34" charset="-122"/>
                    <a:cs typeface="+mn-ea"/>
                  </a:rPr>
                  <a:t>算法，与本文中的</a:t>
                </a:r>
                <a:r>
                  <a:rPr kumimoji="1" lang="en-US" altLang="zh-CN" sz="1800" kern="0" dirty="0">
                    <a:latin typeface="微软雅黑" panose="020B0503020204020204" pitchFamily="34" charset="-122"/>
                    <a:ea typeface="微软雅黑" panose="020B0503020204020204" pitchFamily="34" charset="-122"/>
                    <a:cs typeface="+mn-ea"/>
                  </a:rPr>
                  <a:t>CCMOPSO</a:t>
                </a:r>
                <a:r>
                  <a:rPr kumimoji="1" lang="zh-CN" altLang="en-US" sz="1800" kern="0" dirty="0">
                    <a:latin typeface="微软雅黑" panose="020B0503020204020204" pitchFamily="34" charset="-122"/>
                    <a:ea typeface="微软雅黑" panose="020B0503020204020204" pitchFamily="34" charset="-122"/>
                    <a:cs typeface="+mn-ea"/>
                  </a:rPr>
                  <a:t>算法进行对于。性能评价方式采用统计前沿，加法二进制指标</a:t>
                </a:r>
                <a14:m>
                  <m:oMath xmlns:m="http://schemas.openxmlformats.org/officeDocument/2006/math">
                    <m:r>
                      <a:rPr kumimoji="1" lang="zh-CN" altLang="en-US" sz="1800" kern="0">
                        <a:latin typeface="微软雅黑" panose="020B0503020204020204" pitchFamily="34" charset="-122"/>
                        <a:ea typeface="微软雅黑" panose="020B0503020204020204" pitchFamily="34" charset="-122"/>
                        <a:cs typeface="+mn-ea"/>
                      </a:rPr>
                      <m:t>𝜀</m:t>
                    </m:r>
                  </m:oMath>
                </a14:m>
                <a:r>
                  <a:rPr kumimoji="1" lang="zh-CN" altLang="en-US" sz="1800" kern="0" dirty="0">
                    <a:latin typeface="微软雅黑" panose="020B0503020204020204" pitchFamily="34" charset="-122"/>
                    <a:ea typeface="微软雅黑" panose="020B0503020204020204" pitchFamily="34" charset="-122"/>
                    <a:cs typeface="+mn-ea"/>
                  </a:rPr>
                  <a:t>，超体积指标（</a:t>
                </a:r>
                <a:r>
                  <a:rPr kumimoji="1" lang="en-US" altLang="zh-CN" sz="1800" kern="0" dirty="0">
                    <a:latin typeface="微软雅黑" panose="020B0503020204020204" pitchFamily="34" charset="-122"/>
                    <a:ea typeface="微软雅黑" panose="020B0503020204020204" pitchFamily="34" charset="-122"/>
                    <a:cs typeface="+mn-ea"/>
                  </a:rPr>
                  <a:t>HV</a:t>
                </a:r>
                <a:r>
                  <a:rPr kumimoji="1" lang="zh-CN" altLang="en-US" sz="1800" kern="0" dirty="0">
                    <a:latin typeface="微软雅黑" panose="020B0503020204020204" pitchFamily="34" charset="-122"/>
                    <a:ea typeface="微软雅黑" panose="020B0503020204020204" pitchFamily="34" charset="-122"/>
                    <a:cs typeface="+mn-ea"/>
                  </a:rPr>
                  <a:t>），算法运行时间。</a:t>
                </a:r>
                <a:endParaRPr kumimoji="1" lang="en-US" altLang="zh-CN" sz="1800" kern="0" dirty="0">
                  <a:latin typeface="微软雅黑" panose="020B0503020204020204" pitchFamily="34" charset="-122"/>
                  <a:ea typeface="微软雅黑" panose="020B0503020204020204" pitchFamily="34" charset="-122"/>
                  <a:cs typeface="+mn-ea"/>
                </a:endParaRPr>
              </a:p>
            </p:txBody>
          </p:sp>
        </mc:Choice>
        <mc:Fallback>
          <p:sp>
            <p:nvSpPr>
              <p:cNvPr id="6" name="内容占位符 2">
                <a:extLst>
                  <a:ext uri="{FF2B5EF4-FFF2-40B4-BE49-F238E27FC236}">
                    <a16:creationId xmlns:a16="http://schemas.microsoft.com/office/drawing/2014/main" id="{D731852A-6A87-8849-A618-A43AF2F3B153}"/>
                  </a:ext>
                </a:extLst>
              </p:cNvPr>
              <p:cNvSpPr txBox="1">
                <a:spLocks noRot="1" noChangeAspect="1" noMove="1" noResize="1" noEditPoints="1" noAdjustHandles="1" noChangeArrowheads="1" noChangeShapeType="1" noTextEdit="1"/>
              </p:cNvSpPr>
              <p:nvPr/>
            </p:nvSpPr>
            <p:spPr>
              <a:xfrm>
                <a:off x="970383" y="2532207"/>
                <a:ext cx="10515600" cy="1804266"/>
              </a:xfrm>
              <a:prstGeom prst="rect">
                <a:avLst/>
              </a:prstGeom>
              <a:blipFill>
                <a:blip r:embed="rId2"/>
                <a:stretch>
                  <a:fillRect l="-362"/>
                </a:stretch>
              </a:blipFill>
            </p:spPr>
            <p:txBody>
              <a:bodyPr/>
              <a:lstStyle/>
              <a:p>
                <a:r>
                  <a:rPr lang="zh-CN" altLang="en-US">
                    <a:noFill/>
                  </a:rPr>
                  <a:t> </a:t>
                </a:r>
              </a:p>
            </p:txBody>
          </p:sp>
        </mc:Fallback>
      </mc:AlternateContent>
      <p:sp>
        <p:nvSpPr>
          <p:cNvPr id="8" name="文本框 7">
            <a:extLst>
              <a:ext uri="{FF2B5EF4-FFF2-40B4-BE49-F238E27FC236}">
                <a16:creationId xmlns:a16="http://schemas.microsoft.com/office/drawing/2014/main" id="{E7100F4F-F45C-F942-A353-467E6866884B}"/>
              </a:ext>
            </a:extLst>
          </p:cNvPr>
          <p:cNvSpPr txBox="1"/>
          <p:nvPr/>
        </p:nvSpPr>
        <p:spPr>
          <a:xfrm>
            <a:off x="970383" y="1108364"/>
            <a:ext cx="2492990" cy="634020"/>
          </a:xfrm>
          <a:prstGeom prst="rect">
            <a:avLst/>
          </a:prstGeom>
          <a:noFill/>
        </p:spPr>
        <p:txBody>
          <a:bodyPr wrap="none" rtlCol="0">
            <a:spAutoFit/>
          </a:bodyPr>
          <a:lstStyle/>
          <a:p>
            <a:pPr>
              <a:lnSpc>
                <a:spcPct val="130000"/>
              </a:lnSpc>
              <a:spcBef>
                <a:spcPts val="600"/>
              </a:spcBef>
            </a:pPr>
            <a:r>
              <a:rPr kumimoji="1" lang="zh-CN" altLang="en-US" sz="3000" kern="0" dirty="0">
                <a:latin typeface="微软雅黑" panose="020B0503020204020204" pitchFamily="34" charset="-122"/>
                <a:ea typeface="微软雅黑" panose="020B0503020204020204" pitchFamily="34" charset="-122"/>
                <a:cs typeface="+mn-ea"/>
                <a:sym typeface="+mn-lt"/>
              </a:rPr>
              <a:t>仿真结果分析</a:t>
            </a:r>
          </a:p>
        </p:txBody>
      </p:sp>
    </p:spTree>
    <p:extLst>
      <p:ext uri="{BB962C8B-B14F-4D97-AF65-F5344CB8AC3E}">
        <p14:creationId xmlns:p14="http://schemas.microsoft.com/office/powerpoint/2010/main" val="1849811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D620800-BE0C-DD44-B560-EBCCCBBD44CF}"/>
              </a:ext>
            </a:extLst>
          </p:cNvPr>
          <p:cNvSpPr>
            <a:spLocks noGrp="1"/>
          </p:cNvSpPr>
          <p:nvPr>
            <p:ph type="body" sz="quarter" idx="12"/>
          </p:nvPr>
        </p:nvSpPr>
        <p:spPr/>
        <p:txBody>
          <a:bodyPr/>
          <a:lstStyle/>
          <a:p>
            <a:r>
              <a:rPr kumimoji="1" lang="en-US" altLang="zh-CN" dirty="0"/>
              <a:t>03</a:t>
            </a:r>
            <a:endParaRPr kumimoji="1" lang="zh-CN" altLang="en-US" dirty="0"/>
          </a:p>
        </p:txBody>
      </p:sp>
      <p:sp>
        <p:nvSpPr>
          <p:cNvPr id="3" name="文本占位符 2">
            <a:extLst>
              <a:ext uri="{FF2B5EF4-FFF2-40B4-BE49-F238E27FC236}">
                <a16:creationId xmlns:a16="http://schemas.microsoft.com/office/drawing/2014/main" id="{ECA97B87-F783-5A49-B28C-1CC120FB608A}"/>
              </a:ext>
            </a:extLst>
          </p:cNvPr>
          <p:cNvSpPr>
            <a:spLocks noGrp="1"/>
          </p:cNvSpPr>
          <p:nvPr>
            <p:ph type="body" sz="quarter" idx="13"/>
          </p:nvPr>
        </p:nvSpPr>
        <p:spPr/>
        <p:txBody>
          <a:bodyPr/>
          <a:lstStyle/>
          <a:p>
            <a:r>
              <a:rPr kumimoji="1" lang="zh-CN" altLang="en-US" dirty="0"/>
              <a:t>仿真结果</a:t>
            </a:r>
          </a:p>
        </p:txBody>
      </p:sp>
      <p:pic>
        <p:nvPicPr>
          <p:cNvPr id="4" name="内容占位符 3">
            <a:extLst>
              <a:ext uri="{FF2B5EF4-FFF2-40B4-BE49-F238E27FC236}">
                <a16:creationId xmlns:a16="http://schemas.microsoft.com/office/drawing/2014/main" id="{96BE10DB-CED3-BF47-A815-8D9C12A20298}"/>
              </a:ext>
            </a:extLst>
          </p:cNvPr>
          <p:cNvPicPr>
            <a:picLocks noChangeAspect="1"/>
          </p:cNvPicPr>
          <p:nvPr/>
        </p:nvPicPr>
        <p:blipFill>
          <a:blip r:embed="rId2"/>
          <a:stretch>
            <a:fillRect/>
          </a:stretch>
        </p:blipFill>
        <p:spPr>
          <a:xfrm>
            <a:off x="1938975" y="1295004"/>
            <a:ext cx="2388614" cy="1871516"/>
          </a:xfrm>
          <a:prstGeom prst="rect">
            <a:avLst/>
          </a:prstGeom>
        </p:spPr>
      </p:pic>
      <p:pic>
        <p:nvPicPr>
          <p:cNvPr id="5" name="图片 4">
            <a:extLst>
              <a:ext uri="{FF2B5EF4-FFF2-40B4-BE49-F238E27FC236}">
                <a16:creationId xmlns:a16="http://schemas.microsoft.com/office/drawing/2014/main" id="{A1F8D318-08CB-3047-92BD-98D1CAF85EB9}"/>
              </a:ext>
            </a:extLst>
          </p:cNvPr>
          <p:cNvPicPr>
            <a:picLocks noChangeAspect="1"/>
          </p:cNvPicPr>
          <p:nvPr/>
        </p:nvPicPr>
        <p:blipFill>
          <a:blip r:embed="rId3"/>
          <a:stretch>
            <a:fillRect/>
          </a:stretch>
        </p:blipFill>
        <p:spPr>
          <a:xfrm>
            <a:off x="4939284" y="1319315"/>
            <a:ext cx="2502702" cy="2056557"/>
          </a:xfrm>
          <a:prstGeom prst="rect">
            <a:avLst/>
          </a:prstGeom>
        </p:spPr>
      </p:pic>
      <p:pic>
        <p:nvPicPr>
          <p:cNvPr id="6" name="图片 5">
            <a:extLst>
              <a:ext uri="{FF2B5EF4-FFF2-40B4-BE49-F238E27FC236}">
                <a16:creationId xmlns:a16="http://schemas.microsoft.com/office/drawing/2014/main" id="{27B7AD05-4F00-B045-B23C-F216DD27DBE4}"/>
              </a:ext>
            </a:extLst>
          </p:cNvPr>
          <p:cNvPicPr>
            <a:picLocks noChangeAspect="1"/>
          </p:cNvPicPr>
          <p:nvPr/>
        </p:nvPicPr>
        <p:blipFill>
          <a:blip r:embed="rId4"/>
          <a:stretch>
            <a:fillRect/>
          </a:stretch>
        </p:blipFill>
        <p:spPr>
          <a:xfrm>
            <a:off x="8053681" y="1319315"/>
            <a:ext cx="2456286" cy="1990317"/>
          </a:xfrm>
          <a:prstGeom prst="rect">
            <a:avLst/>
          </a:prstGeom>
        </p:spPr>
      </p:pic>
      <p:sp>
        <p:nvSpPr>
          <p:cNvPr id="7" name="文本框 6">
            <a:extLst>
              <a:ext uri="{FF2B5EF4-FFF2-40B4-BE49-F238E27FC236}">
                <a16:creationId xmlns:a16="http://schemas.microsoft.com/office/drawing/2014/main" id="{25AC73F1-2DE5-8F41-8A0B-1E3CFA3EBE62}"/>
              </a:ext>
            </a:extLst>
          </p:cNvPr>
          <p:cNvSpPr txBox="1"/>
          <p:nvPr/>
        </p:nvSpPr>
        <p:spPr>
          <a:xfrm>
            <a:off x="1018073" y="3585224"/>
            <a:ext cx="10564328" cy="1442254"/>
          </a:xfrm>
          <a:prstGeom prst="rect">
            <a:avLst/>
          </a:prstGeom>
          <a:noFill/>
        </p:spPr>
        <p:txBody>
          <a:bodyPr wrap="square" rtlCol="0">
            <a:spAutoFit/>
          </a:bodyPr>
          <a:lstStyle/>
          <a:p>
            <a:pPr indent="-228600">
              <a:lnSpc>
                <a:spcPct val="170000"/>
              </a:lnSpc>
              <a:spcBef>
                <a:spcPts val="600"/>
              </a:spcBef>
              <a:buFont typeface="Arial" panose="020B0604020202020204" pitchFamily="34" charset="0"/>
              <a:buChar char="•"/>
            </a:pPr>
            <a:r>
              <a:rPr kumimoji="1" lang="zh-CN" altLang="en-US" kern="0" dirty="0">
                <a:latin typeface="微软雅黑" panose="020B0503020204020204" pitchFamily="34" charset="-122"/>
                <a:ea typeface="微软雅黑" panose="020B0503020204020204" pitchFamily="34" charset="-122"/>
                <a:cs typeface="+mn-ea"/>
              </a:rPr>
              <a:t>对比不同测试函数</a:t>
            </a:r>
            <a:r>
              <a:rPr kumimoji="1" lang="en-US" altLang="zh-CN" kern="0" dirty="0">
                <a:latin typeface="微软雅黑" panose="020B0503020204020204" pitchFamily="34" charset="-122"/>
                <a:ea typeface="微软雅黑" panose="020B0503020204020204" pitchFamily="34" charset="-122"/>
                <a:cs typeface="+mn-ea"/>
              </a:rPr>
              <a:t>ZDT1</a:t>
            </a:r>
            <a:r>
              <a:rPr kumimoji="1" lang="zh-CN" altLang="en-US" kern="0" dirty="0">
                <a:latin typeface="微软雅黑" panose="020B0503020204020204" pitchFamily="34" charset="-122"/>
                <a:ea typeface="微软雅黑" panose="020B0503020204020204" pitchFamily="34" charset="-122"/>
                <a:cs typeface="+mn-ea"/>
              </a:rPr>
              <a:t>、</a:t>
            </a:r>
            <a:r>
              <a:rPr kumimoji="1" lang="en-US" altLang="zh-CN" kern="0" dirty="0">
                <a:latin typeface="微软雅黑" panose="020B0503020204020204" pitchFamily="34" charset="-122"/>
                <a:ea typeface="微软雅黑" panose="020B0503020204020204" pitchFamily="34" charset="-122"/>
                <a:cs typeface="+mn-ea"/>
              </a:rPr>
              <a:t>ZDT2</a:t>
            </a:r>
            <a:r>
              <a:rPr kumimoji="1" lang="zh-CN" altLang="en-US" kern="0" dirty="0">
                <a:latin typeface="微软雅黑" panose="020B0503020204020204" pitchFamily="34" charset="-122"/>
                <a:ea typeface="微软雅黑" panose="020B0503020204020204" pitchFamily="34" charset="-122"/>
                <a:cs typeface="+mn-ea"/>
              </a:rPr>
              <a:t>、</a:t>
            </a:r>
            <a:r>
              <a:rPr kumimoji="1" lang="en-US" altLang="zh-CN" kern="0" dirty="0">
                <a:latin typeface="微软雅黑" panose="020B0503020204020204" pitchFamily="34" charset="-122"/>
                <a:ea typeface="微软雅黑" panose="020B0503020204020204" pitchFamily="34" charset="-122"/>
                <a:cs typeface="+mn-ea"/>
              </a:rPr>
              <a:t>ZDT3</a:t>
            </a:r>
            <a:r>
              <a:rPr kumimoji="1" lang="zh-CN" altLang="en-US" kern="0" dirty="0">
                <a:latin typeface="微软雅黑" panose="020B0503020204020204" pitchFamily="34" charset="-122"/>
                <a:ea typeface="微软雅黑" panose="020B0503020204020204" pitchFamily="34" charset="-122"/>
                <a:cs typeface="+mn-ea"/>
              </a:rPr>
              <a:t>的</a:t>
            </a:r>
            <a:r>
              <a:rPr kumimoji="1" lang="en-US" altLang="zh-CN" kern="0" dirty="0">
                <a:latin typeface="微软雅黑" panose="020B0503020204020204" pitchFamily="34" charset="-122"/>
                <a:ea typeface="微软雅黑" panose="020B0503020204020204" pitchFamily="34" charset="-122"/>
                <a:cs typeface="+mn-ea"/>
              </a:rPr>
              <a:t>pareto</a:t>
            </a:r>
            <a:r>
              <a:rPr kumimoji="1" lang="zh-CN" altLang="en-US" kern="0" dirty="0">
                <a:latin typeface="微软雅黑" panose="020B0503020204020204" pitchFamily="34" charset="-122"/>
                <a:ea typeface="微软雅黑" panose="020B0503020204020204" pitchFamily="34" charset="-122"/>
                <a:cs typeface="+mn-ea"/>
              </a:rPr>
              <a:t>前沿面，发现</a:t>
            </a:r>
            <a:r>
              <a:rPr kumimoji="1" lang="en-US" altLang="zh-CN" kern="0" dirty="0">
                <a:latin typeface="微软雅黑" panose="020B0503020204020204" pitchFamily="34" charset="-122"/>
                <a:ea typeface="微软雅黑" panose="020B0503020204020204" pitchFamily="34" charset="-122"/>
                <a:cs typeface="+mn-ea"/>
              </a:rPr>
              <a:t>CCMOPSO</a:t>
            </a:r>
            <a:r>
              <a:rPr kumimoji="1" lang="zh-CN" altLang="en-US" kern="0" dirty="0">
                <a:latin typeface="微软雅黑" panose="020B0503020204020204" pitchFamily="34" charset="-122"/>
                <a:ea typeface="微软雅黑" panose="020B0503020204020204" pitchFamily="34" charset="-122"/>
                <a:cs typeface="+mn-ea"/>
              </a:rPr>
              <a:t>均明显优于</a:t>
            </a:r>
            <a:r>
              <a:rPr kumimoji="1" lang="en-US" altLang="zh-CN" kern="0" dirty="0">
                <a:latin typeface="微软雅黑" panose="020B0503020204020204" pitchFamily="34" charset="-122"/>
                <a:ea typeface="微软雅黑" panose="020B0503020204020204" pitchFamily="34" charset="-122"/>
                <a:cs typeface="+mn-ea"/>
              </a:rPr>
              <a:t>NSGA-Ⅱ</a:t>
            </a:r>
            <a:r>
              <a:rPr kumimoji="1" lang="zh-CN" altLang="en-US" kern="0" dirty="0">
                <a:latin typeface="微软雅黑" panose="020B0503020204020204" pitchFamily="34" charset="-122"/>
                <a:ea typeface="微软雅黑" panose="020B0503020204020204" pitchFamily="34" charset="-122"/>
                <a:cs typeface="+mn-ea"/>
              </a:rPr>
              <a:t>，在多样性上优于</a:t>
            </a:r>
            <a:r>
              <a:rPr kumimoji="1" lang="en-US" altLang="zh-CN" kern="0" dirty="0">
                <a:latin typeface="微软雅黑" panose="020B0503020204020204" pitchFamily="34" charset="-122"/>
                <a:ea typeface="微软雅黑" panose="020B0503020204020204" pitchFamily="34" charset="-122"/>
                <a:cs typeface="+mn-ea"/>
              </a:rPr>
              <a:t>MOEA/D</a:t>
            </a:r>
            <a:r>
              <a:rPr kumimoji="1" lang="zh-CN" altLang="en-US" kern="0" dirty="0">
                <a:latin typeface="微软雅黑" panose="020B0503020204020204" pitchFamily="34" charset="-122"/>
                <a:ea typeface="微软雅黑" panose="020B0503020204020204" pitchFamily="34" charset="-122"/>
                <a:cs typeface="+mn-ea"/>
              </a:rPr>
              <a:t>，但是在收敛性上比</a:t>
            </a:r>
            <a:r>
              <a:rPr kumimoji="1" lang="en-US" altLang="zh-CN" kern="0" dirty="0">
                <a:latin typeface="微软雅黑" panose="020B0503020204020204" pitchFamily="34" charset="-122"/>
                <a:ea typeface="微软雅黑" panose="020B0503020204020204" pitchFamily="34" charset="-122"/>
                <a:cs typeface="+mn-ea"/>
              </a:rPr>
              <a:t>MOEA/D</a:t>
            </a:r>
            <a:r>
              <a:rPr kumimoji="1" lang="zh-CN" altLang="en-US" kern="0" dirty="0">
                <a:latin typeface="微软雅黑" panose="020B0503020204020204" pitchFamily="34" charset="-122"/>
                <a:ea typeface="微软雅黑" panose="020B0503020204020204" pitchFamily="34" charset="-122"/>
                <a:cs typeface="+mn-ea"/>
              </a:rPr>
              <a:t>差。与</a:t>
            </a:r>
            <a:r>
              <a:rPr kumimoji="1" lang="en-US" altLang="zh-CN" kern="0" dirty="0">
                <a:latin typeface="微软雅黑" panose="020B0503020204020204" pitchFamily="34" charset="-122"/>
                <a:ea typeface="微软雅黑" panose="020B0503020204020204" pitchFamily="34" charset="-122"/>
                <a:cs typeface="+mn-ea"/>
              </a:rPr>
              <a:t>GDE3</a:t>
            </a:r>
            <a:r>
              <a:rPr kumimoji="1" lang="zh-CN" altLang="en-US" kern="0" dirty="0">
                <a:latin typeface="微软雅黑" panose="020B0503020204020204" pitchFamily="34" charset="-122"/>
                <a:ea typeface="微软雅黑" panose="020B0503020204020204" pitchFamily="34" charset="-122"/>
                <a:cs typeface="+mn-ea"/>
              </a:rPr>
              <a:t>相比，</a:t>
            </a:r>
            <a:r>
              <a:rPr kumimoji="1" lang="en-US" altLang="zh-CN" kern="0" dirty="0">
                <a:latin typeface="微软雅黑" panose="020B0503020204020204" pitchFamily="34" charset="-122"/>
                <a:ea typeface="微软雅黑" panose="020B0503020204020204" pitchFamily="34" charset="-122"/>
                <a:cs typeface="+mn-ea"/>
              </a:rPr>
              <a:t>ZDT1</a:t>
            </a:r>
            <a:r>
              <a:rPr kumimoji="1" lang="zh-CN" altLang="en-US" kern="0" dirty="0">
                <a:latin typeface="微软雅黑" panose="020B0503020204020204" pitchFamily="34" charset="-122"/>
                <a:ea typeface="微软雅黑" panose="020B0503020204020204" pitchFamily="34" charset="-122"/>
                <a:cs typeface="+mn-ea"/>
              </a:rPr>
              <a:t>和</a:t>
            </a:r>
            <a:r>
              <a:rPr kumimoji="1" lang="en-US" altLang="zh-CN" kern="0" dirty="0">
                <a:latin typeface="微软雅黑" panose="020B0503020204020204" pitchFamily="34" charset="-122"/>
                <a:ea typeface="微软雅黑" panose="020B0503020204020204" pitchFamily="34" charset="-122"/>
                <a:cs typeface="+mn-ea"/>
              </a:rPr>
              <a:t>ZDT2</a:t>
            </a:r>
            <a:r>
              <a:rPr kumimoji="1" lang="zh-CN" altLang="en-US" kern="0" dirty="0">
                <a:latin typeface="微软雅黑" panose="020B0503020204020204" pitchFamily="34" charset="-122"/>
                <a:ea typeface="微软雅黑" panose="020B0503020204020204" pitchFamily="34" charset="-122"/>
                <a:cs typeface="+mn-ea"/>
              </a:rPr>
              <a:t>测试函数的</a:t>
            </a:r>
            <a:r>
              <a:rPr kumimoji="1" lang="en-US" altLang="zh-CN" kern="0" dirty="0">
                <a:latin typeface="微软雅黑" panose="020B0503020204020204" pitchFamily="34" charset="-122"/>
                <a:ea typeface="微软雅黑" panose="020B0503020204020204" pitchFamily="34" charset="-122"/>
                <a:cs typeface="+mn-ea"/>
              </a:rPr>
              <a:t>pareto</a:t>
            </a:r>
            <a:r>
              <a:rPr kumimoji="1" lang="zh-CN" altLang="en-US" kern="0" dirty="0">
                <a:latin typeface="微软雅黑" panose="020B0503020204020204" pitchFamily="34" charset="-122"/>
                <a:ea typeface="微软雅黑" panose="020B0503020204020204" pitchFamily="34" charset="-122"/>
                <a:cs typeface="+mn-ea"/>
              </a:rPr>
              <a:t>前沿收敛性和多样性略差，</a:t>
            </a:r>
            <a:r>
              <a:rPr kumimoji="1" lang="en-US" altLang="zh-CN" kern="0" dirty="0">
                <a:latin typeface="微软雅黑" panose="020B0503020204020204" pitchFamily="34" charset="-122"/>
                <a:ea typeface="微软雅黑" panose="020B0503020204020204" pitchFamily="34" charset="-122"/>
                <a:cs typeface="+mn-ea"/>
              </a:rPr>
              <a:t>ZDT3</a:t>
            </a:r>
            <a:r>
              <a:rPr kumimoji="1" lang="zh-CN" altLang="en-US" kern="0" dirty="0">
                <a:latin typeface="微软雅黑" panose="020B0503020204020204" pitchFamily="34" charset="-122"/>
                <a:ea typeface="微软雅黑" panose="020B0503020204020204" pitchFamily="34" charset="-122"/>
                <a:cs typeface="+mn-ea"/>
              </a:rPr>
              <a:t>的</a:t>
            </a:r>
            <a:r>
              <a:rPr kumimoji="1" lang="en-US" altLang="zh-CN" kern="0" dirty="0">
                <a:latin typeface="微软雅黑" panose="020B0503020204020204" pitchFamily="34" charset="-122"/>
                <a:ea typeface="微软雅黑" panose="020B0503020204020204" pitchFamily="34" charset="-122"/>
                <a:cs typeface="+mn-ea"/>
              </a:rPr>
              <a:t>pareto</a:t>
            </a:r>
            <a:r>
              <a:rPr kumimoji="1" lang="zh-CN" altLang="en-US" kern="0" dirty="0">
                <a:latin typeface="微软雅黑" panose="020B0503020204020204" pitchFamily="34" charset="-122"/>
                <a:ea typeface="微软雅黑" panose="020B0503020204020204" pitchFamily="34" charset="-122"/>
                <a:cs typeface="+mn-ea"/>
              </a:rPr>
              <a:t>前沿略好。</a:t>
            </a:r>
            <a:endParaRPr kumimoji="1" lang="en-US" altLang="zh-CN" kern="0" dirty="0">
              <a:latin typeface="微软雅黑" panose="020B0503020204020204" pitchFamily="34" charset="-122"/>
              <a:ea typeface="微软雅黑" panose="020B0503020204020204" pitchFamily="34" charset="-122"/>
              <a:cs typeface="+mn-ea"/>
            </a:endParaRPr>
          </a:p>
        </p:txBody>
      </p:sp>
    </p:spTree>
    <p:extLst>
      <p:ext uri="{BB962C8B-B14F-4D97-AF65-F5344CB8AC3E}">
        <p14:creationId xmlns:p14="http://schemas.microsoft.com/office/powerpoint/2010/main" val="2598799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7000887-5A70-6F4C-9BF5-66D7C77E7F97}"/>
              </a:ext>
            </a:extLst>
          </p:cNvPr>
          <p:cNvSpPr>
            <a:spLocks noGrp="1"/>
          </p:cNvSpPr>
          <p:nvPr>
            <p:ph type="body" sz="quarter" idx="12"/>
          </p:nvPr>
        </p:nvSpPr>
        <p:spPr/>
        <p:txBody>
          <a:bodyPr/>
          <a:lstStyle/>
          <a:p>
            <a:r>
              <a:rPr kumimoji="1" lang="en-US" altLang="zh-CN" dirty="0"/>
              <a:t>03</a:t>
            </a:r>
            <a:endParaRPr kumimoji="1" lang="zh-CN" altLang="en-US" dirty="0"/>
          </a:p>
        </p:txBody>
      </p:sp>
      <p:sp>
        <p:nvSpPr>
          <p:cNvPr id="3" name="文本占位符 2">
            <a:extLst>
              <a:ext uri="{FF2B5EF4-FFF2-40B4-BE49-F238E27FC236}">
                <a16:creationId xmlns:a16="http://schemas.microsoft.com/office/drawing/2014/main" id="{FF757634-4A86-1147-B81F-B7138FF7847D}"/>
              </a:ext>
            </a:extLst>
          </p:cNvPr>
          <p:cNvSpPr>
            <a:spLocks noGrp="1"/>
          </p:cNvSpPr>
          <p:nvPr>
            <p:ph type="body" sz="quarter" idx="13"/>
          </p:nvPr>
        </p:nvSpPr>
        <p:spPr/>
        <p:txBody>
          <a:bodyPr/>
          <a:lstStyle/>
          <a:p>
            <a:r>
              <a:rPr kumimoji="1" lang="zh-CN" altLang="en-US" dirty="0"/>
              <a:t>仿真结果</a:t>
            </a:r>
          </a:p>
        </p:txBody>
      </p:sp>
      <p:pic>
        <p:nvPicPr>
          <p:cNvPr id="4" name="图片 3">
            <a:extLst>
              <a:ext uri="{FF2B5EF4-FFF2-40B4-BE49-F238E27FC236}">
                <a16:creationId xmlns:a16="http://schemas.microsoft.com/office/drawing/2014/main" id="{80E99106-C796-244A-994F-D12E1D8A2FCE}"/>
              </a:ext>
            </a:extLst>
          </p:cNvPr>
          <p:cNvPicPr>
            <a:picLocks noChangeAspect="1"/>
          </p:cNvPicPr>
          <p:nvPr/>
        </p:nvPicPr>
        <p:blipFill>
          <a:blip r:embed="rId2"/>
          <a:stretch>
            <a:fillRect/>
          </a:stretch>
        </p:blipFill>
        <p:spPr>
          <a:xfrm>
            <a:off x="970383" y="2858565"/>
            <a:ext cx="10498706" cy="3154308"/>
          </a:xfrm>
          <a:prstGeom prst="rect">
            <a:avLst/>
          </a:prstGeom>
        </p:spPr>
      </p:pic>
      <p:sp>
        <p:nvSpPr>
          <p:cNvPr id="5" name="文本框 4">
            <a:extLst>
              <a:ext uri="{FF2B5EF4-FFF2-40B4-BE49-F238E27FC236}">
                <a16:creationId xmlns:a16="http://schemas.microsoft.com/office/drawing/2014/main" id="{B677AD90-84D9-A443-85D3-6A212F947927}"/>
              </a:ext>
            </a:extLst>
          </p:cNvPr>
          <p:cNvSpPr txBox="1"/>
          <p:nvPr/>
        </p:nvSpPr>
        <p:spPr>
          <a:xfrm>
            <a:off x="1627672" y="1617204"/>
            <a:ext cx="10564328" cy="500458"/>
          </a:xfrm>
          <a:prstGeom prst="rect">
            <a:avLst/>
          </a:prstGeom>
          <a:noFill/>
        </p:spPr>
        <p:txBody>
          <a:bodyPr wrap="square" rtlCol="0">
            <a:spAutoFit/>
          </a:bodyPr>
          <a:lstStyle/>
          <a:p>
            <a:pPr indent="-228600">
              <a:lnSpc>
                <a:spcPct val="170000"/>
              </a:lnSpc>
              <a:spcBef>
                <a:spcPts val="600"/>
              </a:spcBef>
              <a:buFont typeface="Arial" panose="020B0604020202020204" pitchFamily="34" charset="0"/>
              <a:buChar char="•"/>
            </a:pPr>
            <a:r>
              <a:rPr kumimoji="1" lang="zh-CN" altLang="en-US" kern="0" dirty="0">
                <a:latin typeface="微软雅黑" panose="020B0503020204020204" pitchFamily="34" charset="-122"/>
                <a:ea typeface="微软雅黑" panose="020B0503020204020204" pitchFamily="34" charset="-122"/>
                <a:cs typeface="+mn-ea"/>
              </a:rPr>
              <a:t>但是随着变量数目增加，</a:t>
            </a:r>
            <a:r>
              <a:rPr kumimoji="1" lang="en-US" altLang="zh-CN" kern="0" dirty="0">
                <a:latin typeface="微软雅黑" panose="020B0503020204020204" pitchFamily="34" charset="-122"/>
                <a:ea typeface="微软雅黑" panose="020B0503020204020204" pitchFamily="34" charset="-122"/>
                <a:cs typeface="+mn-ea"/>
              </a:rPr>
              <a:t>MOEA/D</a:t>
            </a:r>
            <a:r>
              <a:rPr kumimoji="1" lang="zh-CN" altLang="en-US" kern="0" dirty="0">
                <a:latin typeface="微软雅黑" panose="020B0503020204020204" pitchFamily="34" charset="-122"/>
                <a:ea typeface="微软雅黑" panose="020B0503020204020204" pitchFamily="34" charset="-122"/>
                <a:cs typeface="+mn-ea"/>
              </a:rPr>
              <a:t>和</a:t>
            </a:r>
            <a:r>
              <a:rPr kumimoji="1" lang="en-US" altLang="zh-CN" kern="0" dirty="0">
                <a:latin typeface="微软雅黑" panose="020B0503020204020204" pitchFamily="34" charset="-122"/>
                <a:ea typeface="微软雅黑" panose="020B0503020204020204" pitchFamily="34" charset="-122"/>
                <a:cs typeface="+mn-ea"/>
              </a:rPr>
              <a:t>GDE3</a:t>
            </a:r>
            <a:r>
              <a:rPr kumimoji="1" lang="zh-CN" altLang="en-US" kern="0" dirty="0">
                <a:latin typeface="微软雅黑" panose="020B0503020204020204" pitchFamily="34" charset="-122"/>
                <a:ea typeface="微软雅黑" panose="020B0503020204020204" pitchFamily="34" charset="-122"/>
                <a:cs typeface="+mn-ea"/>
              </a:rPr>
              <a:t>的</a:t>
            </a:r>
            <a:r>
              <a:rPr kumimoji="1" lang="en-US" altLang="zh-CN" kern="0" dirty="0">
                <a:latin typeface="微软雅黑" panose="020B0503020204020204" pitchFamily="34" charset="-122"/>
                <a:ea typeface="微软雅黑" panose="020B0503020204020204" pitchFamily="34" charset="-122"/>
                <a:cs typeface="+mn-ea"/>
              </a:rPr>
              <a:t>pareto</a:t>
            </a:r>
            <a:r>
              <a:rPr kumimoji="1" lang="zh-CN" altLang="en-US" kern="0" dirty="0">
                <a:latin typeface="微软雅黑" panose="020B0503020204020204" pitchFamily="34" charset="-122"/>
                <a:ea typeface="微软雅黑" panose="020B0503020204020204" pitchFamily="34" charset="-122"/>
                <a:cs typeface="+mn-ea"/>
              </a:rPr>
              <a:t>前沿明显恶化。</a:t>
            </a:r>
            <a:endParaRPr kumimoji="1" lang="en-US" altLang="zh-CN" kern="0" dirty="0">
              <a:latin typeface="微软雅黑" panose="020B0503020204020204" pitchFamily="34" charset="-122"/>
              <a:ea typeface="微软雅黑" panose="020B0503020204020204" pitchFamily="34" charset="-122"/>
              <a:cs typeface="+mn-ea"/>
            </a:endParaRPr>
          </a:p>
        </p:txBody>
      </p:sp>
    </p:spTree>
    <p:extLst>
      <p:ext uri="{BB962C8B-B14F-4D97-AF65-F5344CB8AC3E}">
        <p14:creationId xmlns:p14="http://schemas.microsoft.com/office/powerpoint/2010/main" val="1351108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BDAB307-479E-7E4E-990F-196A1FAF544C}"/>
              </a:ext>
            </a:extLst>
          </p:cNvPr>
          <p:cNvSpPr>
            <a:spLocks noGrp="1"/>
          </p:cNvSpPr>
          <p:nvPr>
            <p:ph type="body" sz="quarter" idx="12"/>
          </p:nvPr>
        </p:nvSpPr>
        <p:spPr/>
        <p:txBody>
          <a:bodyPr/>
          <a:lstStyle/>
          <a:p>
            <a:r>
              <a:rPr kumimoji="1" lang="en-US" altLang="zh-CN" dirty="0"/>
              <a:t>03</a:t>
            </a:r>
            <a:endParaRPr kumimoji="1" lang="zh-CN" altLang="en-US" dirty="0"/>
          </a:p>
        </p:txBody>
      </p:sp>
      <p:sp>
        <p:nvSpPr>
          <p:cNvPr id="3" name="文本占位符 2">
            <a:extLst>
              <a:ext uri="{FF2B5EF4-FFF2-40B4-BE49-F238E27FC236}">
                <a16:creationId xmlns:a16="http://schemas.microsoft.com/office/drawing/2014/main" id="{56D891E4-67C7-8841-A44D-410CD2DB1F7C}"/>
              </a:ext>
            </a:extLst>
          </p:cNvPr>
          <p:cNvSpPr>
            <a:spLocks noGrp="1"/>
          </p:cNvSpPr>
          <p:nvPr>
            <p:ph type="body" sz="quarter" idx="13"/>
          </p:nvPr>
        </p:nvSpPr>
        <p:spPr/>
        <p:txBody>
          <a:bodyPr/>
          <a:lstStyle/>
          <a:p>
            <a:r>
              <a:rPr kumimoji="1" lang="zh-CN" altLang="en-US" dirty="0"/>
              <a:t>仿真结果</a:t>
            </a:r>
          </a:p>
        </p:txBody>
      </p:sp>
      <p:sp>
        <p:nvSpPr>
          <p:cNvPr id="4" name="文本框 3">
            <a:extLst>
              <a:ext uri="{FF2B5EF4-FFF2-40B4-BE49-F238E27FC236}">
                <a16:creationId xmlns:a16="http://schemas.microsoft.com/office/drawing/2014/main" id="{1D039EDE-9ED8-6348-A905-8967DF6D524E}"/>
              </a:ext>
            </a:extLst>
          </p:cNvPr>
          <p:cNvSpPr txBox="1"/>
          <p:nvPr/>
        </p:nvSpPr>
        <p:spPr>
          <a:xfrm>
            <a:off x="970383" y="1108364"/>
            <a:ext cx="3262432" cy="634020"/>
          </a:xfrm>
          <a:prstGeom prst="rect">
            <a:avLst/>
          </a:prstGeom>
          <a:noFill/>
        </p:spPr>
        <p:txBody>
          <a:bodyPr wrap="none" rtlCol="0">
            <a:spAutoFit/>
          </a:bodyPr>
          <a:lstStyle/>
          <a:p>
            <a:pPr>
              <a:lnSpc>
                <a:spcPct val="130000"/>
              </a:lnSpc>
              <a:spcBef>
                <a:spcPts val="600"/>
              </a:spcBef>
            </a:pPr>
            <a:r>
              <a:rPr kumimoji="1" lang="zh-CN" altLang="en-US" sz="3000" kern="0" dirty="0">
                <a:latin typeface="微软雅黑" panose="020B0503020204020204" pitchFamily="34" charset="-122"/>
                <a:ea typeface="微软雅黑" panose="020B0503020204020204" pitchFamily="34" charset="-122"/>
                <a:cs typeface="+mn-ea"/>
                <a:sym typeface="+mn-lt"/>
              </a:rPr>
              <a:t>三维目标测试函数</a:t>
            </a:r>
          </a:p>
        </p:txBody>
      </p:sp>
      <p:pic>
        <p:nvPicPr>
          <p:cNvPr id="5" name="内容占位符 3">
            <a:extLst>
              <a:ext uri="{FF2B5EF4-FFF2-40B4-BE49-F238E27FC236}">
                <a16:creationId xmlns:a16="http://schemas.microsoft.com/office/drawing/2014/main" id="{73D4E289-B79F-3941-945D-3C7B28405990}"/>
              </a:ext>
            </a:extLst>
          </p:cNvPr>
          <p:cNvPicPr>
            <a:picLocks noChangeAspect="1"/>
          </p:cNvPicPr>
          <p:nvPr/>
        </p:nvPicPr>
        <p:blipFill>
          <a:blip r:embed="rId2"/>
          <a:stretch>
            <a:fillRect/>
          </a:stretch>
        </p:blipFill>
        <p:spPr>
          <a:xfrm>
            <a:off x="1826699" y="2105889"/>
            <a:ext cx="2729731" cy="3575917"/>
          </a:xfrm>
          <a:prstGeom prst="rect">
            <a:avLst/>
          </a:prstGeom>
        </p:spPr>
      </p:pic>
      <p:pic>
        <p:nvPicPr>
          <p:cNvPr id="6" name="图片 5">
            <a:extLst>
              <a:ext uri="{FF2B5EF4-FFF2-40B4-BE49-F238E27FC236}">
                <a16:creationId xmlns:a16="http://schemas.microsoft.com/office/drawing/2014/main" id="{DDAEFDE0-46A1-8442-904A-475F509F2118}"/>
              </a:ext>
            </a:extLst>
          </p:cNvPr>
          <p:cNvPicPr>
            <a:picLocks noChangeAspect="1"/>
          </p:cNvPicPr>
          <p:nvPr/>
        </p:nvPicPr>
        <p:blipFill>
          <a:blip r:embed="rId3"/>
          <a:stretch>
            <a:fillRect/>
          </a:stretch>
        </p:blipFill>
        <p:spPr>
          <a:xfrm>
            <a:off x="7176750" y="2105889"/>
            <a:ext cx="2747775" cy="3575916"/>
          </a:xfrm>
          <a:prstGeom prst="rect">
            <a:avLst/>
          </a:prstGeom>
        </p:spPr>
      </p:pic>
      <p:sp>
        <p:nvSpPr>
          <p:cNvPr id="7" name="文本框 6">
            <a:extLst>
              <a:ext uri="{FF2B5EF4-FFF2-40B4-BE49-F238E27FC236}">
                <a16:creationId xmlns:a16="http://schemas.microsoft.com/office/drawing/2014/main" id="{D62FC36C-4338-0349-9DF6-9D60A6B53BBD}"/>
              </a:ext>
            </a:extLst>
          </p:cNvPr>
          <p:cNvSpPr txBox="1"/>
          <p:nvPr/>
        </p:nvSpPr>
        <p:spPr>
          <a:xfrm>
            <a:off x="2118338" y="5968696"/>
            <a:ext cx="2038025" cy="369332"/>
          </a:xfrm>
          <a:prstGeom prst="rect">
            <a:avLst/>
          </a:prstGeom>
          <a:noFill/>
        </p:spPr>
        <p:txBody>
          <a:bodyPr wrap="square" rtlCol="0">
            <a:spAutoFit/>
          </a:bodyPr>
          <a:lstStyle/>
          <a:p>
            <a:pPr algn="ctr"/>
            <a:r>
              <a:rPr lang="en-US" altLang="zh-CN" dirty="0"/>
              <a:t>DTLZ1</a:t>
            </a:r>
            <a:endParaRPr lang="zh-CN" altLang="en-US" dirty="0"/>
          </a:p>
        </p:txBody>
      </p:sp>
      <p:sp>
        <p:nvSpPr>
          <p:cNvPr id="8" name="文本框 7">
            <a:extLst>
              <a:ext uri="{FF2B5EF4-FFF2-40B4-BE49-F238E27FC236}">
                <a16:creationId xmlns:a16="http://schemas.microsoft.com/office/drawing/2014/main" id="{C15D5908-EEAF-6F49-9C3F-AB356BC2106E}"/>
              </a:ext>
            </a:extLst>
          </p:cNvPr>
          <p:cNvSpPr txBox="1"/>
          <p:nvPr/>
        </p:nvSpPr>
        <p:spPr>
          <a:xfrm>
            <a:off x="7454673" y="5949935"/>
            <a:ext cx="2038025" cy="369332"/>
          </a:xfrm>
          <a:prstGeom prst="rect">
            <a:avLst/>
          </a:prstGeom>
          <a:noFill/>
        </p:spPr>
        <p:txBody>
          <a:bodyPr wrap="square" rtlCol="0">
            <a:spAutoFit/>
          </a:bodyPr>
          <a:lstStyle/>
          <a:p>
            <a:pPr algn="ctr"/>
            <a:r>
              <a:rPr lang="en-US" altLang="zh-CN" dirty="0"/>
              <a:t>DTLZ2</a:t>
            </a:r>
            <a:endParaRPr lang="zh-CN" altLang="en-US" dirty="0"/>
          </a:p>
        </p:txBody>
      </p:sp>
    </p:spTree>
    <p:extLst>
      <p:ext uri="{BB962C8B-B14F-4D97-AF65-F5344CB8AC3E}">
        <p14:creationId xmlns:p14="http://schemas.microsoft.com/office/powerpoint/2010/main" val="6147278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4FB8BCC-E30E-9E4F-A708-10B95BC7E558}"/>
              </a:ext>
            </a:extLst>
          </p:cNvPr>
          <p:cNvSpPr>
            <a:spLocks noGrp="1"/>
          </p:cNvSpPr>
          <p:nvPr>
            <p:ph type="body" sz="quarter" idx="12"/>
          </p:nvPr>
        </p:nvSpPr>
        <p:spPr/>
        <p:txBody>
          <a:bodyPr/>
          <a:lstStyle/>
          <a:p>
            <a:r>
              <a:rPr kumimoji="1" lang="en-US" altLang="zh-CN" dirty="0"/>
              <a:t>03</a:t>
            </a:r>
            <a:endParaRPr kumimoji="1" lang="zh-CN" altLang="en-US" dirty="0"/>
          </a:p>
        </p:txBody>
      </p:sp>
      <p:sp>
        <p:nvSpPr>
          <p:cNvPr id="3" name="文本占位符 2">
            <a:extLst>
              <a:ext uri="{FF2B5EF4-FFF2-40B4-BE49-F238E27FC236}">
                <a16:creationId xmlns:a16="http://schemas.microsoft.com/office/drawing/2014/main" id="{6A000EEC-3486-C543-8BF3-2B368BD2C3F4}"/>
              </a:ext>
            </a:extLst>
          </p:cNvPr>
          <p:cNvSpPr>
            <a:spLocks noGrp="1"/>
          </p:cNvSpPr>
          <p:nvPr>
            <p:ph type="body" sz="quarter" idx="13"/>
          </p:nvPr>
        </p:nvSpPr>
        <p:spPr/>
        <p:txBody>
          <a:bodyPr/>
          <a:lstStyle/>
          <a:p>
            <a:r>
              <a:rPr kumimoji="1" lang="zh-CN" altLang="en-US" dirty="0"/>
              <a:t>仿真结果</a:t>
            </a:r>
          </a:p>
        </p:txBody>
      </p:sp>
      <p:sp>
        <p:nvSpPr>
          <p:cNvPr id="4" name="文本框 3">
            <a:extLst>
              <a:ext uri="{FF2B5EF4-FFF2-40B4-BE49-F238E27FC236}">
                <a16:creationId xmlns:a16="http://schemas.microsoft.com/office/drawing/2014/main" id="{5308A53D-01A8-7E47-B3EA-B69C284E2926}"/>
              </a:ext>
            </a:extLst>
          </p:cNvPr>
          <p:cNvSpPr txBox="1"/>
          <p:nvPr/>
        </p:nvSpPr>
        <p:spPr>
          <a:xfrm>
            <a:off x="970383" y="1108364"/>
            <a:ext cx="4031873" cy="634020"/>
          </a:xfrm>
          <a:prstGeom prst="rect">
            <a:avLst/>
          </a:prstGeom>
          <a:noFill/>
        </p:spPr>
        <p:txBody>
          <a:bodyPr wrap="none" rtlCol="0">
            <a:spAutoFit/>
          </a:bodyPr>
          <a:lstStyle/>
          <a:p>
            <a:pPr>
              <a:lnSpc>
                <a:spcPct val="130000"/>
              </a:lnSpc>
              <a:spcBef>
                <a:spcPts val="600"/>
              </a:spcBef>
            </a:pPr>
            <a:r>
              <a:rPr kumimoji="1" lang="zh-CN" altLang="en-US" sz="3000" kern="0" dirty="0">
                <a:latin typeface="微软雅黑" panose="020B0503020204020204" pitchFamily="34" charset="-122"/>
                <a:ea typeface="微软雅黑" panose="020B0503020204020204" pitchFamily="34" charset="-122"/>
                <a:cs typeface="+mn-ea"/>
                <a:sym typeface="+mn-lt"/>
              </a:rPr>
              <a:t>加法二进制指标值对比</a:t>
            </a:r>
          </a:p>
        </p:txBody>
      </p:sp>
      <p:pic>
        <p:nvPicPr>
          <p:cNvPr id="5" name="内容占位符 4">
            <a:extLst>
              <a:ext uri="{FF2B5EF4-FFF2-40B4-BE49-F238E27FC236}">
                <a16:creationId xmlns:a16="http://schemas.microsoft.com/office/drawing/2014/main" id="{22DE9633-D928-4D44-B8A8-F9B722780B3A}"/>
              </a:ext>
            </a:extLst>
          </p:cNvPr>
          <p:cNvPicPr>
            <a:picLocks noChangeAspect="1"/>
          </p:cNvPicPr>
          <p:nvPr/>
        </p:nvPicPr>
        <p:blipFill>
          <a:blip r:embed="rId2"/>
          <a:stretch>
            <a:fillRect/>
          </a:stretch>
        </p:blipFill>
        <p:spPr>
          <a:xfrm>
            <a:off x="999733" y="1863306"/>
            <a:ext cx="4315999" cy="813159"/>
          </a:xfrm>
          <a:prstGeom prst="rect">
            <a:avLst/>
          </a:prstGeom>
        </p:spPr>
      </p:pic>
      <p:pic>
        <p:nvPicPr>
          <p:cNvPr id="6" name="图片 5">
            <a:extLst>
              <a:ext uri="{FF2B5EF4-FFF2-40B4-BE49-F238E27FC236}">
                <a16:creationId xmlns:a16="http://schemas.microsoft.com/office/drawing/2014/main" id="{953D7D9C-9B6D-7544-845F-9F41E495A099}"/>
              </a:ext>
            </a:extLst>
          </p:cNvPr>
          <p:cNvPicPr>
            <a:picLocks noChangeAspect="1"/>
          </p:cNvPicPr>
          <p:nvPr/>
        </p:nvPicPr>
        <p:blipFill>
          <a:blip r:embed="rId3"/>
          <a:stretch>
            <a:fillRect/>
          </a:stretch>
        </p:blipFill>
        <p:spPr>
          <a:xfrm>
            <a:off x="3199210" y="3531208"/>
            <a:ext cx="5960397" cy="2571287"/>
          </a:xfrm>
          <a:prstGeom prst="rect">
            <a:avLst/>
          </a:prstGeom>
        </p:spPr>
      </p:pic>
      <p:sp>
        <p:nvSpPr>
          <p:cNvPr id="7" name="文本框 6">
            <a:extLst>
              <a:ext uri="{FF2B5EF4-FFF2-40B4-BE49-F238E27FC236}">
                <a16:creationId xmlns:a16="http://schemas.microsoft.com/office/drawing/2014/main" id="{71E8A9F0-1EA6-F242-BC6E-1D985491BAC9}"/>
              </a:ext>
            </a:extLst>
          </p:cNvPr>
          <p:cNvSpPr txBox="1"/>
          <p:nvPr/>
        </p:nvSpPr>
        <p:spPr>
          <a:xfrm>
            <a:off x="970383" y="2563092"/>
            <a:ext cx="10418053" cy="858248"/>
          </a:xfrm>
          <a:prstGeom prst="rect">
            <a:avLst/>
          </a:prstGeom>
          <a:noFill/>
        </p:spPr>
        <p:txBody>
          <a:bodyPr wrap="square" rtlCol="0">
            <a:spAutoFit/>
          </a:bodyPr>
          <a:lstStyle/>
          <a:p>
            <a:pPr>
              <a:lnSpc>
                <a:spcPct val="150000"/>
              </a:lnSpc>
            </a:pPr>
            <a:r>
              <a:rPr lang="zh-CN" altLang="en-US" dirty="0">
                <a:latin typeface="华文仿宋" panose="02010600040101010101" pitchFamily="2" charset="-122"/>
                <a:ea typeface="华文仿宋" panose="02010600040101010101" pitchFamily="2" charset="-122"/>
              </a:rPr>
              <a:t>对于输出对（</a:t>
            </a:r>
            <a:r>
              <a:rPr lang="en-US" altLang="zh-CN" dirty="0">
                <a:latin typeface="华文仿宋" panose="02010600040101010101" pitchFamily="2" charset="-122"/>
                <a:ea typeface="华文仿宋" panose="02010600040101010101" pitchFamily="2" charset="-122"/>
              </a:rPr>
              <a:t>I</a:t>
            </a:r>
            <a:r>
              <a:rPr lang="en-US" altLang="zh-CN" sz="1400" dirty="0">
                <a:latin typeface="华文仿宋" panose="02010600040101010101" pitchFamily="2" charset="-122"/>
                <a:ea typeface="华文仿宋" panose="02010600040101010101" pitchFamily="2" charset="-122"/>
              </a:rPr>
              <a:t>A</a:t>
            </a:r>
            <a:r>
              <a:rPr lang="zh-CN" altLang="en-US" dirty="0">
                <a:latin typeface="华文仿宋" panose="02010600040101010101" pitchFamily="2" charset="-122"/>
                <a:ea typeface="华文仿宋" panose="02010600040101010101" pitchFamily="2" charset="-122"/>
              </a:rPr>
              <a:t>≤</a:t>
            </a:r>
            <a:r>
              <a:rPr lang="en-US" altLang="zh-CN" dirty="0">
                <a:latin typeface="华文仿宋" panose="02010600040101010101" pitchFamily="2" charset="-122"/>
                <a:ea typeface="华文仿宋" panose="02010600040101010101" pitchFamily="2" charset="-122"/>
              </a:rPr>
              <a:t>0</a:t>
            </a:r>
            <a:r>
              <a:rPr lang="zh-CN" altLang="en-US" dirty="0">
                <a:latin typeface="华文仿宋" panose="02010600040101010101" pitchFamily="2" charset="-122"/>
                <a:ea typeface="华文仿宋" panose="02010600040101010101" pitchFamily="2" charset="-122"/>
              </a:rPr>
              <a:t>，</a:t>
            </a:r>
            <a:r>
              <a:rPr lang="en-US" altLang="zh-CN" dirty="0">
                <a:latin typeface="华文仿宋" panose="02010600040101010101" pitchFamily="2" charset="-122"/>
                <a:ea typeface="华文仿宋" panose="02010600040101010101" pitchFamily="2" charset="-122"/>
              </a:rPr>
              <a:t>I</a:t>
            </a:r>
            <a:r>
              <a:rPr lang="en-US" altLang="zh-CN" sz="1400" dirty="0">
                <a:latin typeface="华文仿宋" panose="02010600040101010101" pitchFamily="2" charset="-122"/>
                <a:ea typeface="华文仿宋" panose="02010600040101010101" pitchFamily="2" charset="-122"/>
              </a:rPr>
              <a:t>B</a:t>
            </a:r>
            <a:r>
              <a:rPr lang="en-US" altLang="zh-CN" dirty="0">
                <a:latin typeface="华文仿宋" panose="02010600040101010101" pitchFamily="2" charset="-122"/>
                <a:ea typeface="华文仿宋" panose="02010600040101010101" pitchFamily="2" charset="-122"/>
              </a:rPr>
              <a:t>&gt;0</a:t>
            </a:r>
            <a:r>
              <a:rPr lang="zh-CN" altLang="en-US" dirty="0">
                <a:latin typeface="华文仿宋" panose="02010600040101010101" pitchFamily="2" charset="-122"/>
                <a:ea typeface="华文仿宋" panose="02010600040101010101" pitchFamily="2" charset="-122"/>
              </a:rPr>
              <a:t>），表示</a:t>
            </a:r>
            <a:r>
              <a:rPr lang="en-US" altLang="zh-CN" dirty="0">
                <a:latin typeface="华文仿宋" panose="02010600040101010101" pitchFamily="2" charset="-122"/>
                <a:ea typeface="华文仿宋" panose="02010600040101010101" pitchFamily="2" charset="-122"/>
              </a:rPr>
              <a:t>A</a:t>
            </a:r>
            <a:r>
              <a:rPr lang="zh-CN" altLang="en-US" dirty="0">
                <a:latin typeface="华文仿宋" panose="02010600040101010101" pitchFamily="2" charset="-122"/>
                <a:ea typeface="华文仿宋" panose="02010600040101010101" pitchFamily="2" charset="-122"/>
              </a:rPr>
              <a:t>严格优于</a:t>
            </a:r>
            <a:r>
              <a:rPr lang="en-US" altLang="zh-CN" dirty="0">
                <a:latin typeface="华文仿宋" panose="02010600040101010101" pitchFamily="2" charset="-122"/>
                <a:ea typeface="华文仿宋" panose="02010600040101010101" pitchFamily="2" charset="-122"/>
              </a:rPr>
              <a:t>B</a:t>
            </a:r>
            <a:r>
              <a:rPr lang="zh-CN" altLang="en-US" dirty="0">
                <a:latin typeface="华文仿宋" panose="02010600040101010101" pitchFamily="2" charset="-122"/>
                <a:ea typeface="华文仿宋" panose="02010600040101010101" pitchFamily="2" charset="-122"/>
              </a:rPr>
              <a:t>；（</a:t>
            </a:r>
            <a:r>
              <a:rPr lang="en-US" altLang="zh-CN" dirty="0">
                <a:latin typeface="华文仿宋" panose="02010600040101010101" pitchFamily="2" charset="-122"/>
                <a:ea typeface="华文仿宋" panose="02010600040101010101" pitchFamily="2" charset="-122"/>
              </a:rPr>
              <a:t>I</a:t>
            </a:r>
            <a:r>
              <a:rPr lang="en-US" altLang="zh-CN" sz="1400" dirty="0">
                <a:latin typeface="华文仿宋" panose="02010600040101010101" pitchFamily="2" charset="-122"/>
                <a:ea typeface="华文仿宋" panose="02010600040101010101" pitchFamily="2" charset="-122"/>
              </a:rPr>
              <a:t>A</a:t>
            </a:r>
            <a:r>
              <a:rPr lang="en-US" altLang="zh-CN" dirty="0">
                <a:latin typeface="华文仿宋" panose="02010600040101010101" pitchFamily="2" charset="-122"/>
                <a:ea typeface="华文仿宋" panose="02010600040101010101" pitchFamily="2" charset="-122"/>
              </a:rPr>
              <a:t>&gt;0,I</a:t>
            </a:r>
            <a:r>
              <a:rPr lang="en-US" altLang="zh-CN" sz="1400" dirty="0">
                <a:latin typeface="华文仿宋" panose="02010600040101010101" pitchFamily="2" charset="-122"/>
                <a:ea typeface="华文仿宋" panose="02010600040101010101" pitchFamily="2" charset="-122"/>
              </a:rPr>
              <a:t>B</a:t>
            </a:r>
            <a:r>
              <a:rPr lang="en-US" altLang="zh-CN" dirty="0">
                <a:latin typeface="华文仿宋" panose="02010600040101010101" pitchFamily="2" charset="-122"/>
                <a:ea typeface="华文仿宋" panose="02010600040101010101" pitchFamily="2" charset="-122"/>
              </a:rPr>
              <a:t>&gt;0</a:t>
            </a:r>
            <a:r>
              <a:rPr lang="zh-CN" altLang="en-US" dirty="0">
                <a:latin typeface="华文仿宋" panose="02010600040101010101" pitchFamily="2" charset="-122"/>
                <a:ea typeface="华文仿宋" panose="02010600040101010101" pitchFamily="2" charset="-122"/>
              </a:rPr>
              <a:t>）表示</a:t>
            </a:r>
            <a:r>
              <a:rPr lang="en-US" altLang="zh-CN" dirty="0">
                <a:latin typeface="华文仿宋" panose="02010600040101010101" pitchFamily="2" charset="-122"/>
                <a:ea typeface="华文仿宋" panose="02010600040101010101" pitchFamily="2" charset="-122"/>
              </a:rPr>
              <a:t>A</a:t>
            </a:r>
            <a:r>
              <a:rPr lang="zh-CN" altLang="en-US" dirty="0">
                <a:latin typeface="华文仿宋" panose="02010600040101010101" pitchFamily="2" charset="-122"/>
                <a:ea typeface="华文仿宋" panose="02010600040101010101" pitchFamily="2" charset="-122"/>
              </a:rPr>
              <a:t>与</a:t>
            </a:r>
            <a:r>
              <a:rPr lang="en-US" altLang="zh-CN" dirty="0">
                <a:latin typeface="华文仿宋" panose="02010600040101010101" pitchFamily="2" charset="-122"/>
                <a:ea typeface="华文仿宋" panose="02010600040101010101" pitchFamily="2" charset="-122"/>
              </a:rPr>
              <a:t>B</a:t>
            </a:r>
            <a:r>
              <a:rPr lang="zh-CN" altLang="en-US" dirty="0">
                <a:latin typeface="华文仿宋" panose="02010600040101010101" pitchFamily="2" charset="-122"/>
                <a:ea typeface="华文仿宋" panose="02010600040101010101" pitchFamily="2" charset="-122"/>
              </a:rPr>
              <a:t>无法相互比较，但如果有</a:t>
            </a:r>
            <a:r>
              <a:rPr lang="en-US" altLang="zh-CN" dirty="0">
                <a:latin typeface="华文仿宋" panose="02010600040101010101" pitchFamily="2" charset="-122"/>
                <a:ea typeface="华文仿宋" panose="02010600040101010101" pitchFamily="2" charset="-122"/>
              </a:rPr>
              <a:t>I</a:t>
            </a:r>
            <a:r>
              <a:rPr lang="en-US" altLang="zh-CN" sz="1400" dirty="0">
                <a:latin typeface="华文仿宋" panose="02010600040101010101" pitchFamily="2" charset="-122"/>
                <a:ea typeface="华文仿宋" panose="02010600040101010101" pitchFamily="2" charset="-122"/>
              </a:rPr>
              <a:t>A</a:t>
            </a:r>
            <a:r>
              <a:rPr lang="en-US" altLang="zh-CN" dirty="0">
                <a:latin typeface="华文仿宋" panose="02010600040101010101" pitchFamily="2" charset="-122"/>
                <a:ea typeface="华文仿宋" panose="02010600040101010101" pitchFamily="2" charset="-122"/>
              </a:rPr>
              <a:t>&lt;I</a:t>
            </a:r>
            <a:r>
              <a:rPr lang="en-US" altLang="zh-CN" sz="1400" dirty="0">
                <a:latin typeface="华文仿宋" panose="02010600040101010101" pitchFamily="2" charset="-122"/>
                <a:ea typeface="华文仿宋" panose="02010600040101010101" pitchFamily="2" charset="-122"/>
              </a:rPr>
              <a:t>B</a:t>
            </a:r>
            <a:r>
              <a:rPr lang="zh-CN" altLang="en-US" dirty="0">
                <a:latin typeface="华文仿宋" panose="02010600040101010101" pitchFamily="2" charset="-122"/>
                <a:ea typeface="华文仿宋" panose="02010600040101010101" pitchFamily="2" charset="-122"/>
              </a:rPr>
              <a:t>，则可以判断</a:t>
            </a:r>
            <a:r>
              <a:rPr lang="en-US" altLang="zh-CN" dirty="0">
                <a:latin typeface="华文仿宋" panose="02010600040101010101" pitchFamily="2" charset="-122"/>
                <a:ea typeface="华文仿宋" panose="02010600040101010101" pitchFamily="2" charset="-122"/>
              </a:rPr>
              <a:t>A</a:t>
            </a:r>
            <a:r>
              <a:rPr lang="zh-CN" altLang="en-US" dirty="0">
                <a:latin typeface="华文仿宋" panose="02010600040101010101" pitchFamily="2" charset="-122"/>
                <a:ea typeface="华文仿宋" panose="02010600040101010101" pitchFamily="2" charset="-122"/>
              </a:rPr>
              <a:t>弱于</a:t>
            </a:r>
            <a:r>
              <a:rPr lang="en-US" altLang="zh-CN" dirty="0">
                <a:latin typeface="华文仿宋" panose="02010600040101010101" pitchFamily="2" charset="-122"/>
                <a:ea typeface="华文仿宋" panose="02010600040101010101" pitchFamily="2" charset="-122"/>
              </a:rPr>
              <a:t>B</a:t>
            </a:r>
            <a:r>
              <a:rPr lang="zh-CN" altLang="en-US" dirty="0">
                <a:latin typeface="华文仿宋" panose="02010600040101010101" pitchFamily="2" charset="-122"/>
                <a:ea typeface="华文仿宋" panose="02010600040101010101" pitchFamily="2" charset="-122"/>
              </a:rPr>
              <a:t>；同理可得，如果有（</a:t>
            </a:r>
            <a:r>
              <a:rPr lang="en-US" altLang="zh-CN" dirty="0">
                <a:latin typeface="华文仿宋" panose="02010600040101010101" pitchFamily="2" charset="-122"/>
                <a:ea typeface="华文仿宋" panose="02010600040101010101" pitchFamily="2" charset="-122"/>
              </a:rPr>
              <a:t>I</a:t>
            </a:r>
            <a:r>
              <a:rPr lang="en-US" altLang="zh-CN" sz="1400" dirty="0">
                <a:latin typeface="华文仿宋" panose="02010600040101010101" pitchFamily="2" charset="-122"/>
                <a:ea typeface="华文仿宋" panose="02010600040101010101" pitchFamily="2" charset="-122"/>
              </a:rPr>
              <a:t>A</a:t>
            </a:r>
            <a:r>
              <a:rPr lang="en-US" altLang="zh-CN" dirty="0">
                <a:latin typeface="华文仿宋" panose="02010600040101010101" pitchFamily="2" charset="-122"/>
                <a:ea typeface="华文仿宋" panose="02010600040101010101" pitchFamily="2" charset="-122"/>
              </a:rPr>
              <a:t>&lt;I</a:t>
            </a:r>
            <a:r>
              <a:rPr lang="en-US" altLang="zh-CN" sz="1400" dirty="0">
                <a:latin typeface="华文仿宋" panose="02010600040101010101" pitchFamily="2" charset="-122"/>
                <a:ea typeface="华文仿宋" panose="02010600040101010101" pitchFamily="2" charset="-122"/>
              </a:rPr>
              <a:t>B</a:t>
            </a:r>
            <a:r>
              <a:rPr lang="zh-CN" altLang="en-US" dirty="0">
                <a:latin typeface="华文仿宋" panose="02010600040101010101" pitchFamily="2" charset="-122"/>
                <a:ea typeface="华文仿宋" panose="02010600040101010101" pitchFamily="2" charset="-122"/>
              </a:rPr>
              <a:t>≤</a:t>
            </a:r>
            <a:r>
              <a:rPr lang="en-US" altLang="zh-CN" dirty="0">
                <a:latin typeface="华文仿宋" panose="02010600040101010101" pitchFamily="2" charset="-122"/>
                <a:ea typeface="华文仿宋" panose="02010600040101010101" pitchFamily="2" charset="-122"/>
              </a:rPr>
              <a:t>0</a:t>
            </a:r>
            <a:r>
              <a:rPr lang="zh-CN" altLang="en-US" dirty="0">
                <a:latin typeface="华文仿宋" panose="02010600040101010101" pitchFamily="2" charset="-122"/>
                <a:ea typeface="华文仿宋" panose="02010600040101010101" pitchFamily="2" charset="-122"/>
              </a:rPr>
              <a:t>），则可以认为</a:t>
            </a:r>
            <a:r>
              <a:rPr lang="en-US" altLang="zh-CN" dirty="0">
                <a:latin typeface="华文仿宋" panose="02010600040101010101" pitchFamily="2" charset="-122"/>
                <a:ea typeface="华文仿宋" panose="02010600040101010101" pitchFamily="2" charset="-122"/>
              </a:rPr>
              <a:t>A</a:t>
            </a:r>
            <a:r>
              <a:rPr lang="zh-CN" altLang="en-US" dirty="0">
                <a:latin typeface="华文仿宋" panose="02010600040101010101" pitchFamily="2" charset="-122"/>
                <a:ea typeface="华文仿宋" panose="02010600040101010101" pitchFamily="2" charset="-122"/>
              </a:rPr>
              <a:t>若优于</a:t>
            </a:r>
            <a:r>
              <a:rPr lang="en-US" altLang="zh-CN" dirty="0">
                <a:latin typeface="华文仿宋" panose="02010600040101010101" pitchFamily="2" charset="-122"/>
                <a:ea typeface="华文仿宋" panose="02010600040101010101" pitchFamily="2" charset="-122"/>
              </a:rPr>
              <a:t>B</a:t>
            </a:r>
            <a:r>
              <a:rPr lang="zh-CN" altLang="en-US" dirty="0">
                <a:latin typeface="华文仿宋" panose="02010600040101010101" pitchFamily="2" charset="-122"/>
                <a:ea typeface="华文仿宋" panose="02010600040101010101" pitchFamily="2" charset="-122"/>
              </a:rPr>
              <a:t>。</a:t>
            </a:r>
          </a:p>
        </p:txBody>
      </p:sp>
    </p:spTree>
    <p:extLst>
      <p:ext uri="{BB962C8B-B14F-4D97-AF65-F5344CB8AC3E}">
        <p14:creationId xmlns:p14="http://schemas.microsoft.com/office/powerpoint/2010/main" val="4236609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0106B2F-EAAE-5C4A-A2CB-09B654EB3DFF}"/>
              </a:ext>
            </a:extLst>
          </p:cNvPr>
          <p:cNvSpPr>
            <a:spLocks noGrp="1"/>
          </p:cNvSpPr>
          <p:nvPr>
            <p:ph type="body" sz="quarter" idx="12"/>
          </p:nvPr>
        </p:nvSpPr>
        <p:spPr/>
        <p:txBody>
          <a:bodyPr/>
          <a:lstStyle/>
          <a:p>
            <a:r>
              <a:rPr kumimoji="1" lang="en-US" altLang="zh-CN" dirty="0"/>
              <a:t>03</a:t>
            </a:r>
            <a:endParaRPr kumimoji="1" lang="zh-CN" altLang="en-US" dirty="0"/>
          </a:p>
        </p:txBody>
      </p:sp>
      <p:sp>
        <p:nvSpPr>
          <p:cNvPr id="3" name="文本占位符 2">
            <a:extLst>
              <a:ext uri="{FF2B5EF4-FFF2-40B4-BE49-F238E27FC236}">
                <a16:creationId xmlns:a16="http://schemas.microsoft.com/office/drawing/2014/main" id="{558CF58A-DBD5-F84E-912F-CA61EAE03D13}"/>
              </a:ext>
            </a:extLst>
          </p:cNvPr>
          <p:cNvSpPr>
            <a:spLocks noGrp="1"/>
          </p:cNvSpPr>
          <p:nvPr>
            <p:ph type="body" sz="quarter" idx="13"/>
          </p:nvPr>
        </p:nvSpPr>
        <p:spPr/>
        <p:txBody>
          <a:bodyPr/>
          <a:lstStyle/>
          <a:p>
            <a:r>
              <a:rPr kumimoji="1" lang="zh-CN" altLang="en-US" dirty="0"/>
              <a:t>仿真结果</a:t>
            </a:r>
          </a:p>
        </p:txBody>
      </p:sp>
      <p:sp>
        <p:nvSpPr>
          <p:cNvPr id="4" name="文本框 3">
            <a:extLst>
              <a:ext uri="{FF2B5EF4-FFF2-40B4-BE49-F238E27FC236}">
                <a16:creationId xmlns:a16="http://schemas.microsoft.com/office/drawing/2014/main" id="{B94DBCFA-2C69-6E43-99BE-59EFFE367EF7}"/>
              </a:ext>
            </a:extLst>
          </p:cNvPr>
          <p:cNvSpPr txBox="1"/>
          <p:nvPr/>
        </p:nvSpPr>
        <p:spPr>
          <a:xfrm>
            <a:off x="970383" y="1108364"/>
            <a:ext cx="9206366" cy="634020"/>
          </a:xfrm>
          <a:prstGeom prst="rect">
            <a:avLst/>
          </a:prstGeom>
          <a:noFill/>
        </p:spPr>
        <p:txBody>
          <a:bodyPr wrap="none" rtlCol="0">
            <a:spAutoFit/>
          </a:bodyPr>
          <a:lstStyle/>
          <a:p>
            <a:pPr>
              <a:lnSpc>
                <a:spcPct val="130000"/>
              </a:lnSpc>
              <a:spcBef>
                <a:spcPts val="600"/>
              </a:spcBef>
            </a:pPr>
            <a:r>
              <a:rPr kumimoji="1" lang="zh-CN" altLang="en-US" sz="3000" kern="0" dirty="0">
                <a:latin typeface="微软雅黑" panose="020B0503020204020204" pitchFamily="34" charset="-122"/>
                <a:ea typeface="微软雅黑" panose="020B0503020204020204" pitchFamily="34" charset="-122"/>
                <a:cs typeface="+mn-ea"/>
                <a:sym typeface="+mn-lt"/>
              </a:rPr>
              <a:t>超体积指标</a:t>
            </a:r>
            <a:r>
              <a:rPr kumimoji="1" lang="en" altLang="zh-CN" sz="3000" kern="0" dirty="0">
                <a:latin typeface="微软雅黑" panose="020B0503020204020204" pitchFamily="34" charset="-122"/>
                <a:ea typeface="微软雅黑" panose="020B0503020204020204" pitchFamily="34" charset="-122"/>
                <a:cs typeface="+mn-ea"/>
                <a:sym typeface="+mn-lt"/>
              </a:rPr>
              <a:t>HV</a:t>
            </a:r>
            <a:r>
              <a:rPr kumimoji="1" lang="zh-CN" altLang="en-US" sz="3000" kern="0" dirty="0">
                <a:latin typeface="微软雅黑" panose="020B0503020204020204" pitchFamily="34" charset="-122"/>
                <a:ea typeface="微软雅黑" panose="020B0503020204020204" pitchFamily="34" charset="-122"/>
                <a:cs typeface="+mn-ea"/>
                <a:sym typeface="+mn-lt"/>
              </a:rPr>
              <a:t>：非支配解集覆盖的目标空间区域大小</a:t>
            </a:r>
          </a:p>
        </p:txBody>
      </p:sp>
      <p:pic>
        <p:nvPicPr>
          <p:cNvPr id="5" name="内容占位符 3">
            <a:extLst>
              <a:ext uri="{FF2B5EF4-FFF2-40B4-BE49-F238E27FC236}">
                <a16:creationId xmlns:a16="http://schemas.microsoft.com/office/drawing/2014/main" id="{12E61A9A-A7F2-E348-82B5-449193E3F915}"/>
              </a:ext>
            </a:extLst>
          </p:cNvPr>
          <p:cNvPicPr>
            <a:picLocks noChangeAspect="1"/>
          </p:cNvPicPr>
          <p:nvPr/>
        </p:nvPicPr>
        <p:blipFill>
          <a:blip r:embed="rId2"/>
          <a:stretch>
            <a:fillRect/>
          </a:stretch>
        </p:blipFill>
        <p:spPr>
          <a:xfrm>
            <a:off x="3312127" y="1974447"/>
            <a:ext cx="4862055" cy="3970135"/>
          </a:xfrm>
          <a:prstGeom prst="rect">
            <a:avLst/>
          </a:prstGeom>
        </p:spPr>
      </p:pic>
    </p:spTree>
    <p:extLst>
      <p:ext uri="{BB962C8B-B14F-4D97-AF65-F5344CB8AC3E}">
        <p14:creationId xmlns:p14="http://schemas.microsoft.com/office/powerpoint/2010/main" val="1774736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0106B2F-EAAE-5C4A-A2CB-09B654EB3DFF}"/>
              </a:ext>
            </a:extLst>
          </p:cNvPr>
          <p:cNvSpPr>
            <a:spLocks noGrp="1"/>
          </p:cNvSpPr>
          <p:nvPr>
            <p:ph type="body" sz="quarter" idx="12"/>
          </p:nvPr>
        </p:nvSpPr>
        <p:spPr/>
        <p:txBody>
          <a:bodyPr/>
          <a:lstStyle/>
          <a:p>
            <a:r>
              <a:rPr kumimoji="1" lang="en-US" altLang="zh-CN" dirty="0"/>
              <a:t>03</a:t>
            </a:r>
            <a:endParaRPr kumimoji="1" lang="zh-CN" altLang="en-US" dirty="0"/>
          </a:p>
        </p:txBody>
      </p:sp>
      <p:sp>
        <p:nvSpPr>
          <p:cNvPr id="3" name="文本占位符 2">
            <a:extLst>
              <a:ext uri="{FF2B5EF4-FFF2-40B4-BE49-F238E27FC236}">
                <a16:creationId xmlns:a16="http://schemas.microsoft.com/office/drawing/2014/main" id="{558CF58A-DBD5-F84E-912F-CA61EAE03D13}"/>
              </a:ext>
            </a:extLst>
          </p:cNvPr>
          <p:cNvSpPr>
            <a:spLocks noGrp="1"/>
          </p:cNvSpPr>
          <p:nvPr>
            <p:ph type="body" sz="quarter" idx="13"/>
          </p:nvPr>
        </p:nvSpPr>
        <p:spPr/>
        <p:txBody>
          <a:bodyPr/>
          <a:lstStyle/>
          <a:p>
            <a:r>
              <a:rPr kumimoji="1" lang="zh-CN" altLang="en-US" dirty="0"/>
              <a:t>仿真结果</a:t>
            </a:r>
          </a:p>
        </p:txBody>
      </p:sp>
      <p:sp>
        <p:nvSpPr>
          <p:cNvPr id="4" name="文本框 3">
            <a:extLst>
              <a:ext uri="{FF2B5EF4-FFF2-40B4-BE49-F238E27FC236}">
                <a16:creationId xmlns:a16="http://schemas.microsoft.com/office/drawing/2014/main" id="{E8AD3B19-967A-A84D-A3DA-F1AA4F72A9DE}"/>
              </a:ext>
            </a:extLst>
          </p:cNvPr>
          <p:cNvSpPr txBox="1"/>
          <p:nvPr/>
        </p:nvSpPr>
        <p:spPr>
          <a:xfrm>
            <a:off x="970383" y="1108364"/>
            <a:ext cx="2492990" cy="634020"/>
          </a:xfrm>
          <a:prstGeom prst="rect">
            <a:avLst/>
          </a:prstGeom>
          <a:noFill/>
        </p:spPr>
        <p:txBody>
          <a:bodyPr wrap="none" rtlCol="0">
            <a:spAutoFit/>
          </a:bodyPr>
          <a:lstStyle/>
          <a:p>
            <a:pPr>
              <a:lnSpc>
                <a:spcPct val="130000"/>
              </a:lnSpc>
              <a:spcBef>
                <a:spcPts val="600"/>
              </a:spcBef>
            </a:pPr>
            <a:r>
              <a:rPr kumimoji="1" lang="zh-CN" altLang="en-US" sz="3000" kern="0" dirty="0">
                <a:latin typeface="微软雅黑" panose="020B0503020204020204" pitchFamily="34" charset="-122"/>
                <a:ea typeface="微软雅黑" panose="020B0503020204020204" pitchFamily="34" charset="-122"/>
                <a:cs typeface="+mn-ea"/>
                <a:sym typeface="+mn-lt"/>
              </a:rPr>
              <a:t>算法运行时间</a:t>
            </a:r>
          </a:p>
        </p:txBody>
      </p:sp>
      <p:pic>
        <p:nvPicPr>
          <p:cNvPr id="5" name="内容占位符 3">
            <a:extLst>
              <a:ext uri="{FF2B5EF4-FFF2-40B4-BE49-F238E27FC236}">
                <a16:creationId xmlns:a16="http://schemas.microsoft.com/office/drawing/2014/main" id="{D0C7D3AC-E6EF-0D40-A233-32E72911D8C3}"/>
              </a:ext>
            </a:extLst>
          </p:cNvPr>
          <p:cNvPicPr>
            <a:picLocks noChangeAspect="1"/>
          </p:cNvPicPr>
          <p:nvPr/>
        </p:nvPicPr>
        <p:blipFill>
          <a:blip r:embed="rId2"/>
          <a:stretch>
            <a:fillRect/>
          </a:stretch>
        </p:blipFill>
        <p:spPr>
          <a:xfrm>
            <a:off x="3463373" y="2106325"/>
            <a:ext cx="4801833" cy="4058948"/>
          </a:xfrm>
          <a:prstGeom prst="rect">
            <a:avLst/>
          </a:prstGeom>
        </p:spPr>
      </p:pic>
    </p:spTree>
    <p:extLst>
      <p:ext uri="{BB962C8B-B14F-4D97-AF65-F5344CB8AC3E}">
        <p14:creationId xmlns:p14="http://schemas.microsoft.com/office/powerpoint/2010/main" val="3782715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3"/>
          </p:nvPr>
        </p:nvSpPr>
        <p:spPr/>
        <p:txBody>
          <a:bodyPr/>
          <a:lstStyle/>
          <a:p>
            <a:r>
              <a:rPr kumimoji="1" lang="zh-CN" altLang="en-US" dirty="0"/>
              <a:t>背景知识</a:t>
            </a:r>
          </a:p>
        </p:txBody>
      </p:sp>
      <p:sp>
        <p:nvSpPr>
          <p:cNvPr id="4" name="文本占位符 3"/>
          <p:cNvSpPr>
            <a:spLocks noGrp="1"/>
          </p:cNvSpPr>
          <p:nvPr>
            <p:ph type="body" sz="quarter" idx="14"/>
          </p:nvPr>
        </p:nvSpPr>
        <p:spPr/>
        <p:txBody>
          <a:bodyPr/>
          <a:lstStyle/>
          <a:p>
            <a:r>
              <a:rPr kumimoji="1" lang="en-US" altLang="zh-CN" dirty="0"/>
              <a:t>02</a:t>
            </a:r>
            <a:endParaRPr kumimoji="1" lang="zh-CN" altLang="en-US" dirty="0"/>
          </a:p>
        </p:txBody>
      </p:sp>
      <p:sp>
        <p:nvSpPr>
          <p:cNvPr id="5" name="文本占位符 4"/>
          <p:cNvSpPr>
            <a:spLocks noGrp="1"/>
          </p:cNvSpPr>
          <p:nvPr>
            <p:ph type="body" sz="quarter" idx="15"/>
          </p:nvPr>
        </p:nvSpPr>
        <p:spPr/>
        <p:txBody>
          <a:bodyPr/>
          <a:lstStyle/>
          <a:p>
            <a:r>
              <a:rPr kumimoji="1" lang="zh-CN" altLang="en-US" dirty="0"/>
              <a:t>算法分析</a:t>
            </a:r>
          </a:p>
        </p:txBody>
      </p:sp>
      <p:sp>
        <p:nvSpPr>
          <p:cNvPr id="6" name="文本占位符 5"/>
          <p:cNvSpPr>
            <a:spLocks noGrp="1"/>
          </p:cNvSpPr>
          <p:nvPr>
            <p:ph type="body" sz="quarter" idx="16"/>
          </p:nvPr>
        </p:nvSpPr>
        <p:spPr/>
        <p:txBody>
          <a:bodyPr/>
          <a:lstStyle/>
          <a:p>
            <a:r>
              <a:rPr kumimoji="1" lang="en-US" altLang="zh-CN" dirty="0"/>
              <a:t>03</a:t>
            </a:r>
            <a:endParaRPr kumimoji="1" lang="zh-CN" altLang="en-US" dirty="0"/>
          </a:p>
        </p:txBody>
      </p:sp>
      <p:sp>
        <p:nvSpPr>
          <p:cNvPr id="7" name="文本占位符 6"/>
          <p:cNvSpPr>
            <a:spLocks noGrp="1"/>
          </p:cNvSpPr>
          <p:nvPr>
            <p:ph type="body" sz="quarter" idx="17"/>
          </p:nvPr>
        </p:nvSpPr>
        <p:spPr/>
        <p:txBody>
          <a:bodyPr/>
          <a:lstStyle/>
          <a:p>
            <a:r>
              <a:rPr kumimoji="1" lang="zh-CN" altLang="en-US" dirty="0"/>
              <a:t>仿真结果</a:t>
            </a:r>
          </a:p>
        </p:txBody>
      </p:sp>
    </p:spTree>
    <p:extLst>
      <p:ext uri="{BB962C8B-B14F-4D97-AF65-F5344CB8AC3E}">
        <p14:creationId xmlns:p14="http://schemas.microsoft.com/office/powerpoint/2010/main" val="75395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CBE7F4D2-AB36-8E4F-B6BA-CD1FC874753F}"/>
              </a:ext>
            </a:extLst>
          </p:cNvPr>
          <p:cNvSpPr txBox="1">
            <a:spLocks/>
          </p:cNvSpPr>
          <p:nvPr/>
        </p:nvSpPr>
        <p:spPr>
          <a:xfrm>
            <a:off x="727364" y="284508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defTabSz="914377">
              <a:lnSpc>
                <a:spcPct val="130000"/>
              </a:lnSpc>
              <a:spcBef>
                <a:spcPts val="600"/>
              </a:spcBef>
            </a:pPr>
            <a:r>
              <a:rPr kumimoji="1" lang="zh-CN" altLang="en-US" sz="5000" kern="0" dirty="0">
                <a:latin typeface="微软雅黑" panose="020B0503020204020204" pitchFamily="34" charset="-122"/>
                <a:ea typeface="微软雅黑" panose="020B0503020204020204" pitchFamily="34" charset="-122"/>
                <a:cs typeface="+mn-ea"/>
              </a:rPr>
              <a:t>谢谢观赏</a:t>
            </a:r>
          </a:p>
        </p:txBody>
      </p:sp>
    </p:spTree>
    <p:extLst>
      <p:ext uri="{BB962C8B-B14F-4D97-AF65-F5344CB8AC3E}">
        <p14:creationId xmlns:p14="http://schemas.microsoft.com/office/powerpoint/2010/main" val="782413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占位符 9">
            <a:extLst>
              <a:ext uri="{FF2B5EF4-FFF2-40B4-BE49-F238E27FC236}">
                <a16:creationId xmlns:a16="http://schemas.microsoft.com/office/drawing/2014/main" id="{7B2A864B-BE79-8343-90A6-7171D62261DE}"/>
              </a:ext>
            </a:extLst>
          </p:cNvPr>
          <p:cNvSpPr>
            <a:spLocks noGrp="1"/>
          </p:cNvSpPr>
          <p:nvPr>
            <p:ph type="body" sz="quarter" idx="12"/>
          </p:nvPr>
        </p:nvSpPr>
        <p:spPr/>
        <p:txBody>
          <a:bodyPr/>
          <a:lstStyle/>
          <a:p>
            <a:r>
              <a:rPr kumimoji="1" lang="en-US" altLang="zh-CN" dirty="0"/>
              <a:t>01</a:t>
            </a:r>
            <a:endParaRPr kumimoji="1" lang="zh-CN" altLang="en-US" dirty="0"/>
          </a:p>
        </p:txBody>
      </p:sp>
      <p:sp>
        <p:nvSpPr>
          <p:cNvPr id="11" name="文本占位符 10">
            <a:extLst>
              <a:ext uri="{FF2B5EF4-FFF2-40B4-BE49-F238E27FC236}">
                <a16:creationId xmlns:a16="http://schemas.microsoft.com/office/drawing/2014/main" id="{7304098B-7348-614B-922D-BC335512AACD}"/>
              </a:ext>
            </a:extLst>
          </p:cNvPr>
          <p:cNvSpPr>
            <a:spLocks noGrp="1"/>
          </p:cNvSpPr>
          <p:nvPr>
            <p:ph type="body" sz="quarter" idx="13"/>
          </p:nvPr>
        </p:nvSpPr>
        <p:spPr/>
        <p:txBody>
          <a:bodyPr/>
          <a:lstStyle/>
          <a:p>
            <a:r>
              <a:rPr kumimoji="1" lang="zh-CN" altLang="en-US" dirty="0"/>
              <a:t>背景知识</a:t>
            </a:r>
          </a:p>
        </p:txBody>
      </p:sp>
    </p:spTree>
    <p:extLst>
      <p:ext uri="{BB962C8B-B14F-4D97-AF65-F5344CB8AC3E}">
        <p14:creationId xmlns:p14="http://schemas.microsoft.com/office/powerpoint/2010/main" val="1077691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4E531BE-AD47-F04B-9AA8-3A4438FB8AE8}"/>
              </a:ext>
            </a:extLst>
          </p:cNvPr>
          <p:cNvSpPr>
            <a:spLocks noGrp="1"/>
          </p:cNvSpPr>
          <p:nvPr>
            <p:ph type="body" sz="quarter" idx="12"/>
          </p:nvPr>
        </p:nvSpPr>
        <p:spPr/>
        <p:txBody>
          <a:bodyPr/>
          <a:lstStyle/>
          <a:p>
            <a:r>
              <a:rPr kumimoji="1" lang="en-US" altLang="zh-CN" dirty="0"/>
              <a:t>01</a:t>
            </a:r>
            <a:endParaRPr kumimoji="1" lang="zh-CN" altLang="en-US" dirty="0"/>
          </a:p>
        </p:txBody>
      </p:sp>
      <p:sp>
        <p:nvSpPr>
          <p:cNvPr id="5" name="文本占位符 4">
            <a:extLst>
              <a:ext uri="{FF2B5EF4-FFF2-40B4-BE49-F238E27FC236}">
                <a16:creationId xmlns:a16="http://schemas.microsoft.com/office/drawing/2014/main" id="{B764E7CC-3DE3-9841-8CED-250B37CA871F}"/>
              </a:ext>
            </a:extLst>
          </p:cNvPr>
          <p:cNvSpPr>
            <a:spLocks noGrp="1"/>
          </p:cNvSpPr>
          <p:nvPr>
            <p:ph type="body" sz="quarter" idx="13"/>
          </p:nvPr>
        </p:nvSpPr>
        <p:spPr/>
        <p:txBody>
          <a:bodyPr/>
          <a:lstStyle/>
          <a:p>
            <a:r>
              <a:rPr kumimoji="1" lang="zh-CN" altLang="en-US" dirty="0"/>
              <a:t>背景知识</a:t>
            </a:r>
          </a:p>
        </p:txBody>
      </p:sp>
      <p:sp>
        <p:nvSpPr>
          <p:cNvPr id="8" name="文本框 7">
            <a:extLst>
              <a:ext uri="{FF2B5EF4-FFF2-40B4-BE49-F238E27FC236}">
                <a16:creationId xmlns:a16="http://schemas.microsoft.com/office/drawing/2014/main" id="{2A31D69C-0F40-1147-910C-ECE22FD1E439}"/>
              </a:ext>
            </a:extLst>
          </p:cNvPr>
          <p:cNvSpPr txBox="1"/>
          <p:nvPr/>
        </p:nvSpPr>
        <p:spPr>
          <a:xfrm>
            <a:off x="970383" y="1108364"/>
            <a:ext cx="3196709" cy="634020"/>
          </a:xfrm>
          <a:prstGeom prst="rect">
            <a:avLst/>
          </a:prstGeom>
          <a:noFill/>
        </p:spPr>
        <p:txBody>
          <a:bodyPr wrap="none" rtlCol="0">
            <a:spAutoFit/>
          </a:bodyPr>
          <a:lstStyle/>
          <a:p>
            <a:pPr>
              <a:lnSpc>
                <a:spcPct val="130000"/>
              </a:lnSpc>
              <a:spcBef>
                <a:spcPts val="600"/>
              </a:spcBef>
            </a:pPr>
            <a:r>
              <a:rPr kumimoji="1" lang="en-US" altLang="zh-CN" sz="3000" kern="0" dirty="0">
                <a:latin typeface="微软雅黑" panose="020B0503020204020204" pitchFamily="34" charset="-122"/>
                <a:ea typeface="微软雅黑" panose="020B0503020204020204" pitchFamily="34" charset="-122"/>
                <a:cs typeface="+mn-ea"/>
                <a:sym typeface="+mn-lt"/>
              </a:rPr>
              <a:t>1.</a:t>
            </a:r>
            <a:r>
              <a:rPr kumimoji="1" lang="zh-CN" altLang="en-US" sz="3000" kern="0" dirty="0">
                <a:latin typeface="微软雅黑" panose="020B0503020204020204" pitchFamily="34" charset="-122"/>
                <a:ea typeface="微软雅黑" panose="020B0503020204020204" pitchFamily="34" charset="-122"/>
                <a:cs typeface="+mn-ea"/>
                <a:sym typeface="+mn-lt"/>
              </a:rPr>
              <a:t>粒子群优化算法</a:t>
            </a:r>
          </a:p>
        </p:txBody>
      </p:sp>
      <mc:AlternateContent xmlns:mc="http://schemas.openxmlformats.org/markup-compatibility/2006">
        <mc:Choice xmlns:a14="http://schemas.microsoft.com/office/drawing/2010/main" Requires="a14">
          <p:sp>
            <p:nvSpPr>
              <p:cNvPr id="9" name="内容占位符 2">
                <a:extLst>
                  <a:ext uri="{FF2B5EF4-FFF2-40B4-BE49-F238E27FC236}">
                    <a16:creationId xmlns:a16="http://schemas.microsoft.com/office/drawing/2014/main" id="{BDEC5859-D66C-F149-B967-EE1A569EEF5C}"/>
                  </a:ext>
                </a:extLst>
              </p:cNvPr>
              <p:cNvSpPr txBox="1">
                <a:spLocks/>
              </p:cNvSpPr>
              <p:nvPr/>
            </p:nvSpPr>
            <p:spPr>
              <a:xfrm>
                <a:off x="838200" y="1825625"/>
                <a:ext cx="10515600" cy="435133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defTabSz="914377">
                  <a:lnSpc>
                    <a:spcPct val="15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起源：粒子群优化算是由</a:t>
                </a:r>
                <a:r>
                  <a:rPr kumimoji="1" lang="zh-CN" altLang="en" sz="1800" kern="0" dirty="0">
                    <a:latin typeface="微软雅黑" panose="020B0503020204020204" pitchFamily="34" charset="-122"/>
                    <a:ea typeface="微软雅黑" panose="020B0503020204020204" pitchFamily="34" charset="-122"/>
                    <a:cs typeface="+mn-ea"/>
                  </a:rPr>
                  <a:t>Ｋｅｎｎｅｄｙ</a:t>
                </a:r>
                <a:r>
                  <a:rPr kumimoji="1" lang="zh-CN" altLang="en-US" sz="1800" kern="0" dirty="0">
                    <a:latin typeface="微软雅黑" panose="020B0503020204020204" pitchFamily="34" charset="-122"/>
                    <a:ea typeface="微软雅黑" panose="020B0503020204020204" pitchFamily="34" charset="-122"/>
                    <a:cs typeface="+mn-ea"/>
                  </a:rPr>
                  <a:t>和</a:t>
                </a:r>
                <a:r>
                  <a:rPr kumimoji="1" lang="zh-CN" altLang="en" sz="1800" kern="0" dirty="0">
                    <a:latin typeface="微软雅黑" panose="020B0503020204020204" pitchFamily="34" charset="-122"/>
                    <a:ea typeface="微软雅黑" panose="020B0503020204020204" pitchFamily="34" charset="-122"/>
                    <a:cs typeface="+mn-ea"/>
                  </a:rPr>
                  <a:t>Ｅｂｅｒｈａｒｔ</a:t>
                </a:r>
                <a:r>
                  <a:rPr kumimoji="1" lang="zh-CN" altLang="en-US" sz="1800" kern="0" dirty="0">
                    <a:latin typeface="微软雅黑" panose="020B0503020204020204" pitchFamily="34" charset="-122"/>
                    <a:ea typeface="微软雅黑" panose="020B0503020204020204" pitchFamily="34" charset="-122"/>
                    <a:cs typeface="+mn-ea"/>
                  </a:rPr>
                  <a:t>于１９９５年提出的一种受鸟群觅食和社会交互启发的新型智能优化算法。它利用粒子个体的个体认知和社会交互来引导群体收敛到潜在的全局最优区域。</a:t>
                </a: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5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粒子状态的更新：</a:t>
                </a: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50000"/>
                  </a:lnSpc>
                  <a:spcBef>
                    <a:spcPts val="600"/>
                  </a:spcBef>
                </a:pP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50000"/>
                  </a:lnSpc>
                  <a:spcBef>
                    <a:spcPts val="600"/>
                  </a:spcBef>
                </a:pPr>
                <a14:m>
                  <m:oMath xmlns:m="http://schemas.openxmlformats.org/officeDocument/2006/math">
                    <m:sSub>
                      <m:sSubPr>
                        <m:ctrlPr>
                          <a:rPr kumimoji="1" lang="en" altLang="zh-CN" sz="1800" i="1" kern="0" smtClean="0">
                            <a:latin typeface="Cambria Math" panose="02040503050406030204" pitchFamily="18" charset="0"/>
                            <a:ea typeface="微软雅黑" panose="020B0503020204020204" pitchFamily="34" charset="-122"/>
                            <a:cs typeface="+mn-ea"/>
                          </a:rPr>
                        </m:ctrlPr>
                      </m:sSubPr>
                      <m:e>
                        <m:r>
                          <a:rPr kumimoji="1" lang="en-US" altLang="zh-CN" sz="1800" b="0" i="1" kern="0" smtClean="0">
                            <a:latin typeface="Cambria Math" panose="02040503050406030204" pitchFamily="18" charset="0"/>
                            <a:ea typeface="微软雅黑" panose="020B0503020204020204" pitchFamily="34" charset="-122"/>
                            <a:cs typeface="+mn-ea"/>
                          </a:rPr>
                          <m:t>𝑐</m:t>
                        </m:r>
                      </m:e>
                      <m:sub>
                        <m:r>
                          <a:rPr kumimoji="1" lang="en-US" altLang="zh-CN" sz="1800" b="0" i="1" kern="0" smtClean="0">
                            <a:latin typeface="Cambria Math" panose="02040503050406030204" pitchFamily="18" charset="0"/>
                            <a:ea typeface="微软雅黑" panose="020B0503020204020204" pitchFamily="34" charset="-122"/>
                            <a:cs typeface="+mn-ea"/>
                          </a:rPr>
                          <m:t>1</m:t>
                        </m:r>
                      </m:sub>
                    </m:sSub>
                  </m:oMath>
                </a14:m>
                <a:r>
                  <a:rPr kumimoji="1" lang="zh-CN" altLang="en-US" sz="1800" kern="0" dirty="0">
                    <a:latin typeface="微软雅黑" panose="020B0503020204020204" pitchFamily="34" charset="-122"/>
                    <a:ea typeface="微软雅黑" panose="020B0503020204020204" pitchFamily="34" charset="-122"/>
                    <a:cs typeface="+mn-ea"/>
                  </a:rPr>
                  <a:t>和</a:t>
                </a:r>
                <a14:m>
                  <m:oMath xmlns:m="http://schemas.openxmlformats.org/officeDocument/2006/math">
                    <m:sSub>
                      <m:sSubPr>
                        <m:ctrlPr>
                          <a:rPr kumimoji="1" lang="en" altLang="zh-CN" sz="1800" i="1" kern="0">
                            <a:latin typeface="Cambria Math" panose="02040503050406030204" pitchFamily="18" charset="0"/>
                            <a:ea typeface="微软雅黑" panose="020B0503020204020204" pitchFamily="34" charset="-122"/>
                            <a:cs typeface="+mn-ea"/>
                          </a:rPr>
                        </m:ctrlPr>
                      </m:sSubPr>
                      <m:e>
                        <m:r>
                          <a:rPr kumimoji="1" lang="en-US" altLang="zh-CN" sz="1800" i="1" kern="0">
                            <a:latin typeface="Cambria Math" panose="02040503050406030204" pitchFamily="18" charset="0"/>
                            <a:ea typeface="微软雅黑" panose="020B0503020204020204" pitchFamily="34" charset="-122"/>
                            <a:cs typeface="+mn-ea"/>
                          </a:rPr>
                          <m:t>𝑐</m:t>
                        </m:r>
                      </m:e>
                      <m:sub>
                        <m:r>
                          <a:rPr kumimoji="1" lang="en-US" altLang="zh-CN" sz="1800" b="0" i="1" kern="0" smtClean="0">
                            <a:latin typeface="Cambria Math" panose="02040503050406030204" pitchFamily="18" charset="0"/>
                            <a:ea typeface="微软雅黑" panose="020B0503020204020204" pitchFamily="34" charset="-122"/>
                            <a:cs typeface="+mn-ea"/>
                          </a:rPr>
                          <m:t>2</m:t>
                        </m:r>
                      </m:sub>
                    </m:sSub>
                  </m:oMath>
                </a14:m>
                <a:r>
                  <a:rPr kumimoji="1" lang="zh-CN" altLang="en-US" sz="1800" kern="0" dirty="0">
                    <a:latin typeface="微软雅黑" panose="020B0503020204020204" pitchFamily="34" charset="-122"/>
                    <a:ea typeface="微软雅黑" panose="020B0503020204020204" pitchFamily="34" charset="-122"/>
                    <a:cs typeface="+mn-ea"/>
                  </a:rPr>
                  <a:t>为正常数，称作学习因子，</a:t>
                </a:r>
                <a:r>
                  <a:rPr kumimoji="1" lang="en" altLang="zh-CN" sz="1800" kern="0" dirty="0">
                    <a:ea typeface="微软雅黑" panose="020B0503020204020204" pitchFamily="34" charset="-122"/>
                    <a:cs typeface="+mn-ea"/>
                  </a:rPr>
                  <a:t> </a:t>
                </a:r>
                <a14:m>
                  <m:oMath xmlns:m="http://schemas.openxmlformats.org/officeDocument/2006/math">
                    <m:sSub>
                      <m:sSubPr>
                        <m:ctrlPr>
                          <a:rPr kumimoji="1" lang="en" altLang="zh-CN" sz="1800" i="1" kern="0">
                            <a:latin typeface="Cambria Math" panose="02040503050406030204" pitchFamily="18" charset="0"/>
                            <a:ea typeface="微软雅黑" panose="020B0503020204020204" pitchFamily="34" charset="-122"/>
                            <a:cs typeface="+mn-ea"/>
                          </a:rPr>
                        </m:ctrlPr>
                      </m:sSubPr>
                      <m:e>
                        <m:r>
                          <a:rPr kumimoji="1" lang="en-US" altLang="zh-CN" sz="1800" b="0" i="1" kern="0" smtClean="0">
                            <a:latin typeface="Cambria Math" panose="02040503050406030204" pitchFamily="18" charset="0"/>
                            <a:ea typeface="微软雅黑" panose="020B0503020204020204" pitchFamily="34" charset="-122"/>
                            <a:cs typeface="+mn-ea"/>
                          </a:rPr>
                          <m:t>𝑟</m:t>
                        </m:r>
                      </m:e>
                      <m:sub>
                        <m:r>
                          <a:rPr kumimoji="1" lang="en-US" altLang="zh-CN" sz="1800" i="1" kern="0">
                            <a:latin typeface="Cambria Math" panose="02040503050406030204" pitchFamily="18" charset="0"/>
                            <a:ea typeface="微软雅黑" panose="020B0503020204020204" pitchFamily="34" charset="-122"/>
                            <a:cs typeface="+mn-ea"/>
                          </a:rPr>
                          <m:t>1</m:t>
                        </m:r>
                      </m:sub>
                    </m:sSub>
                  </m:oMath>
                </a14:m>
                <a:r>
                  <a:rPr kumimoji="1" lang="zh-CN" altLang="en-US" sz="1800" kern="0" dirty="0">
                    <a:latin typeface="微软雅黑" panose="020B0503020204020204" pitchFamily="34" charset="-122"/>
                    <a:ea typeface="微软雅黑" panose="020B0503020204020204" pitchFamily="34" charset="-122"/>
                    <a:cs typeface="+mn-ea"/>
                  </a:rPr>
                  <a:t>和</a:t>
                </a:r>
                <a14:m>
                  <m:oMath xmlns:m="http://schemas.openxmlformats.org/officeDocument/2006/math">
                    <m:sSub>
                      <m:sSubPr>
                        <m:ctrlPr>
                          <a:rPr kumimoji="1" lang="en" altLang="zh-CN" sz="1800" i="1" kern="0">
                            <a:latin typeface="Cambria Math" panose="02040503050406030204" pitchFamily="18" charset="0"/>
                            <a:ea typeface="微软雅黑" panose="020B0503020204020204" pitchFamily="34" charset="-122"/>
                            <a:cs typeface="+mn-ea"/>
                          </a:rPr>
                        </m:ctrlPr>
                      </m:sSubPr>
                      <m:e>
                        <m:r>
                          <a:rPr kumimoji="1" lang="en-US" altLang="zh-CN" sz="1800" i="1" kern="0">
                            <a:latin typeface="Cambria Math" panose="02040503050406030204" pitchFamily="18" charset="0"/>
                            <a:ea typeface="微软雅黑" panose="020B0503020204020204" pitchFamily="34" charset="-122"/>
                            <a:cs typeface="+mn-ea"/>
                          </a:rPr>
                          <m:t>𝑟</m:t>
                        </m:r>
                      </m:e>
                      <m:sub>
                        <m:r>
                          <a:rPr kumimoji="1" lang="en-US" altLang="zh-CN" sz="1800" b="0" i="1" kern="0" smtClean="0">
                            <a:latin typeface="Cambria Math" panose="02040503050406030204" pitchFamily="18" charset="0"/>
                            <a:ea typeface="微软雅黑" panose="020B0503020204020204" pitchFamily="34" charset="-122"/>
                            <a:cs typeface="+mn-ea"/>
                          </a:rPr>
                          <m:t>2</m:t>
                        </m:r>
                      </m:sub>
                    </m:sSub>
                  </m:oMath>
                </a14:m>
                <a:r>
                  <a:rPr kumimoji="1" lang="zh-CN" altLang="en-US" sz="1800" kern="0" dirty="0">
                    <a:latin typeface="微软雅黑" panose="020B0503020204020204" pitchFamily="34" charset="-122"/>
                    <a:ea typeface="微软雅黑" panose="020B0503020204020204" pitchFamily="34" charset="-122"/>
                    <a:cs typeface="+mn-ea"/>
                  </a:rPr>
                  <a:t>是介于</a:t>
                </a:r>
                <a:r>
                  <a:rPr kumimoji="1" lang="en-US" altLang="zh-CN" sz="1800" kern="0" dirty="0">
                    <a:latin typeface="微软雅黑" panose="020B0503020204020204" pitchFamily="34" charset="-122"/>
                    <a:ea typeface="微软雅黑" panose="020B0503020204020204" pitchFamily="34" charset="-122"/>
                    <a:cs typeface="+mn-ea"/>
                  </a:rPr>
                  <a:t>[0,1]</a:t>
                </a:r>
                <a:r>
                  <a:rPr kumimoji="1" lang="zh-CN" altLang="en-US" sz="1800" kern="0" dirty="0">
                    <a:latin typeface="微软雅黑" panose="020B0503020204020204" pitchFamily="34" charset="-122"/>
                    <a:ea typeface="微软雅黑" panose="020B0503020204020204" pitchFamily="34" charset="-122"/>
                    <a:cs typeface="+mn-ea"/>
                  </a:rPr>
                  <a:t>间的随机数，</a:t>
                </a:r>
                <a:r>
                  <a:rPr kumimoji="1" lang="en" altLang="zh-CN" sz="1800" kern="0" dirty="0">
                    <a:ea typeface="微软雅黑" panose="020B0503020204020204" pitchFamily="34" charset="-122"/>
                    <a:cs typeface="+mn-ea"/>
                  </a:rPr>
                  <a:t> </a:t>
                </a:r>
                <a14:m>
                  <m:oMath xmlns:m="http://schemas.openxmlformats.org/officeDocument/2006/math">
                    <m:sSub>
                      <m:sSubPr>
                        <m:ctrlPr>
                          <a:rPr kumimoji="1" lang="en" altLang="zh-CN" sz="1800" i="1" kern="0">
                            <a:latin typeface="Cambria Math" panose="02040503050406030204" pitchFamily="18" charset="0"/>
                            <a:ea typeface="微软雅黑" panose="020B0503020204020204" pitchFamily="34" charset="-122"/>
                            <a:cs typeface="+mn-ea"/>
                          </a:rPr>
                        </m:ctrlPr>
                      </m:sSubPr>
                      <m:e>
                        <m:r>
                          <a:rPr kumimoji="1" lang="en-US" altLang="zh-CN" sz="1800" b="0" i="1" kern="0" smtClean="0">
                            <a:latin typeface="Cambria Math" panose="02040503050406030204" pitchFamily="18" charset="0"/>
                            <a:ea typeface="微软雅黑" panose="020B0503020204020204" pitchFamily="34" charset="-122"/>
                            <a:cs typeface="+mn-ea"/>
                          </a:rPr>
                          <m:t>𝑣</m:t>
                        </m:r>
                      </m:e>
                      <m:sub>
                        <m:r>
                          <a:rPr kumimoji="1" lang="en-US" altLang="zh-CN" sz="1800" b="0" i="1" kern="0" smtClean="0">
                            <a:latin typeface="Cambria Math" panose="02040503050406030204" pitchFamily="18" charset="0"/>
                            <a:ea typeface="微软雅黑" panose="020B0503020204020204" pitchFamily="34" charset="-122"/>
                            <a:cs typeface="+mn-ea"/>
                          </a:rPr>
                          <m:t>𝑖𝑑</m:t>
                        </m:r>
                      </m:sub>
                    </m:sSub>
                    <m:r>
                      <a:rPr kumimoji="1" lang="en-US" altLang="zh-CN" sz="1800" i="1" kern="0">
                        <a:latin typeface="Cambria Math" panose="02040503050406030204" pitchFamily="18" charset="0"/>
                        <a:ea typeface="微软雅黑" panose="020B0503020204020204" pitchFamily="34" charset="-122"/>
                        <a:cs typeface="+mn-ea"/>
                      </a:rPr>
                      <m:t> </m:t>
                    </m:r>
                  </m:oMath>
                </a14:m>
                <a:r>
                  <a:rPr kumimoji="1" lang="zh-CN" altLang="en-US" sz="1800" kern="0" dirty="0">
                    <a:latin typeface="微软雅黑" panose="020B0503020204020204" pitchFamily="34" charset="-122"/>
                    <a:ea typeface="微软雅黑" panose="020B0503020204020204" pitchFamily="34" charset="-122"/>
                    <a:cs typeface="+mn-ea"/>
                  </a:rPr>
                  <a:t>∈</a:t>
                </a:r>
                <a:r>
                  <a:rPr kumimoji="1" lang="en" altLang="zh-CN" sz="1800" kern="0" dirty="0">
                    <a:ea typeface="微软雅黑" panose="020B0503020204020204" pitchFamily="34" charset="-122"/>
                    <a:cs typeface="+mn-ea"/>
                  </a:rPr>
                  <a:t> </a:t>
                </a:r>
                <a14:m>
                  <m:oMath xmlns:m="http://schemas.openxmlformats.org/officeDocument/2006/math">
                    <m:sSub>
                      <m:sSubPr>
                        <m:ctrlPr>
                          <a:rPr kumimoji="1" lang="en" altLang="zh-CN" sz="1800" i="1" kern="0">
                            <a:latin typeface="Cambria Math" panose="02040503050406030204" pitchFamily="18" charset="0"/>
                            <a:ea typeface="微软雅黑" panose="020B0503020204020204" pitchFamily="34" charset="-122"/>
                            <a:cs typeface="+mn-ea"/>
                          </a:rPr>
                        </m:ctrlPr>
                      </m:sSubPr>
                      <m:e>
                        <m:r>
                          <a:rPr kumimoji="1" lang="en-US" altLang="zh-CN" sz="1800" b="0" i="1" kern="0" smtClean="0">
                            <a:latin typeface="Cambria Math" panose="02040503050406030204" pitchFamily="18" charset="0"/>
                            <a:ea typeface="微软雅黑" panose="020B0503020204020204" pitchFamily="34" charset="-122"/>
                            <a:cs typeface="+mn-ea"/>
                          </a:rPr>
                          <m:t>[−</m:t>
                        </m:r>
                        <m:r>
                          <a:rPr kumimoji="1" lang="en-US" altLang="zh-CN" sz="1800" b="0" i="1" kern="0" smtClean="0">
                            <a:latin typeface="Cambria Math" panose="02040503050406030204" pitchFamily="18" charset="0"/>
                            <a:ea typeface="微软雅黑" panose="020B0503020204020204" pitchFamily="34" charset="-122"/>
                            <a:cs typeface="+mn-ea"/>
                          </a:rPr>
                          <m:t>𝑣</m:t>
                        </m:r>
                      </m:e>
                      <m:sub>
                        <m:r>
                          <a:rPr kumimoji="1" lang="en-US" altLang="zh-CN" sz="1800" b="0" i="1" kern="0" smtClean="0">
                            <a:latin typeface="Cambria Math" panose="02040503050406030204" pitchFamily="18" charset="0"/>
                            <a:ea typeface="微软雅黑" panose="020B0503020204020204" pitchFamily="34" charset="-122"/>
                            <a:cs typeface="+mn-ea"/>
                          </a:rPr>
                          <m:t>𝑚𝑎𝑥</m:t>
                        </m:r>
                      </m:sub>
                    </m:sSub>
                    <m:r>
                      <a:rPr kumimoji="1" lang="en-US" altLang="zh-CN" sz="1800" b="0" i="1" kern="0" smtClean="0">
                        <a:latin typeface="Cambria Math" panose="02040503050406030204" pitchFamily="18" charset="0"/>
                        <a:ea typeface="微软雅黑" panose="020B0503020204020204" pitchFamily="34" charset="-122"/>
                        <a:cs typeface="+mn-ea"/>
                      </a:rPr>
                      <m:t>,</m:t>
                    </m:r>
                    <m:sSub>
                      <m:sSubPr>
                        <m:ctrlPr>
                          <a:rPr kumimoji="1" lang="en" altLang="zh-CN" sz="1800" i="1" kern="0">
                            <a:latin typeface="Cambria Math" panose="02040503050406030204" pitchFamily="18" charset="0"/>
                            <a:ea typeface="微软雅黑" panose="020B0503020204020204" pitchFamily="34" charset="-122"/>
                            <a:cs typeface="+mn-ea"/>
                          </a:rPr>
                        </m:ctrlPr>
                      </m:sSubPr>
                      <m:e>
                        <m:r>
                          <a:rPr kumimoji="1" lang="en-US" altLang="zh-CN" sz="1800" b="0" i="1" kern="0" smtClean="0">
                            <a:latin typeface="Cambria Math" panose="02040503050406030204" pitchFamily="18" charset="0"/>
                            <a:ea typeface="微软雅黑" panose="020B0503020204020204" pitchFamily="34" charset="-122"/>
                            <a:cs typeface="+mn-ea"/>
                          </a:rPr>
                          <m:t>𝑣</m:t>
                        </m:r>
                      </m:e>
                      <m:sub>
                        <m:r>
                          <a:rPr kumimoji="1" lang="en-US" altLang="zh-CN" sz="1800" b="0" i="1" kern="0" smtClean="0">
                            <a:latin typeface="Cambria Math" panose="02040503050406030204" pitchFamily="18" charset="0"/>
                            <a:ea typeface="微软雅黑" panose="020B0503020204020204" pitchFamily="34" charset="-122"/>
                            <a:cs typeface="+mn-ea"/>
                          </a:rPr>
                          <m:t>𝑚𝑎𝑥</m:t>
                        </m:r>
                      </m:sub>
                    </m:sSub>
                    <m:r>
                      <a:rPr kumimoji="1" lang="en-US" altLang="zh-CN" sz="1800" b="0" i="1" kern="0" smtClean="0">
                        <a:latin typeface="Cambria Math" panose="02040503050406030204" pitchFamily="18" charset="0"/>
                        <a:ea typeface="微软雅黑" panose="020B0503020204020204" pitchFamily="34" charset="-122"/>
                        <a:cs typeface="+mn-ea"/>
                      </a:rPr>
                      <m:t>]</m:t>
                    </m:r>
                  </m:oMath>
                </a14:m>
                <a:r>
                  <a:rPr kumimoji="1" lang="zh-CN" altLang="en-US" sz="1800" kern="0" dirty="0">
                    <a:latin typeface="微软雅黑" panose="020B0503020204020204" pitchFamily="34" charset="-122"/>
                    <a:ea typeface="微软雅黑" panose="020B0503020204020204" pitchFamily="34" charset="-122"/>
                    <a:cs typeface="+mn-ea"/>
                  </a:rPr>
                  <a:t>，</a:t>
                </a:r>
                <a:r>
                  <a:rPr kumimoji="1" lang="en" altLang="zh-CN" sz="1800" kern="0" dirty="0">
                    <a:ea typeface="微软雅黑" panose="020B0503020204020204" pitchFamily="34" charset="-122"/>
                    <a:cs typeface="+mn-ea"/>
                  </a:rPr>
                  <a:t> </a:t>
                </a:r>
                <a14:m>
                  <m:oMath xmlns:m="http://schemas.openxmlformats.org/officeDocument/2006/math">
                    <m:sSub>
                      <m:sSubPr>
                        <m:ctrlPr>
                          <a:rPr kumimoji="1" lang="en" altLang="zh-CN" sz="1800" i="1" kern="0">
                            <a:latin typeface="Cambria Math" panose="02040503050406030204" pitchFamily="18" charset="0"/>
                            <a:ea typeface="微软雅黑" panose="020B0503020204020204" pitchFamily="34" charset="-122"/>
                            <a:cs typeface="+mn-ea"/>
                          </a:rPr>
                        </m:ctrlPr>
                      </m:sSubPr>
                      <m:e>
                        <m:r>
                          <a:rPr kumimoji="1" lang="en-US" altLang="zh-CN" sz="1800" i="1" kern="0">
                            <a:latin typeface="Cambria Math" panose="02040503050406030204" pitchFamily="18" charset="0"/>
                            <a:ea typeface="微软雅黑" panose="020B0503020204020204" pitchFamily="34" charset="-122"/>
                            <a:cs typeface="+mn-ea"/>
                          </a:rPr>
                          <m:t>𝑣</m:t>
                        </m:r>
                      </m:e>
                      <m:sub>
                        <m:r>
                          <a:rPr kumimoji="1" lang="en-US" altLang="zh-CN" sz="1800" i="1" kern="0">
                            <a:latin typeface="Cambria Math" panose="02040503050406030204" pitchFamily="18" charset="0"/>
                            <a:ea typeface="微软雅黑" panose="020B0503020204020204" pitchFamily="34" charset="-122"/>
                            <a:cs typeface="+mn-ea"/>
                          </a:rPr>
                          <m:t>𝑚𝑎𝑥</m:t>
                        </m:r>
                      </m:sub>
                    </m:sSub>
                  </m:oMath>
                </a14:m>
                <a:r>
                  <a:rPr kumimoji="1" lang="zh-CN" altLang="en-US" sz="1800" kern="0" dirty="0">
                    <a:latin typeface="微软雅黑" panose="020B0503020204020204" pitchFamily="34" charset="-122"/>
                    <a:ea typeface="微软雅黑" panose="020B0503020204020204" pitchFamily="34" charset="-122"/>
                    <a:cs typeface="+mn-ea"/>
                  </a:rPr>
                  <a:t>是粒子飞行的最大速度，表示个体每代更新的最大步长，</a:t>
                </a:r>
                <a:r>
                  <a:rPr kumimoji="1" lang="en" altLang="zh-CN" sz="1800" kern="0" dirty="0">
                    <a:ea typeface="微软雅黑" panose="020B0503020204020204" pitchFamily="34" charset="-122"/>
                    <a:cs typeface="+mn-ea"/>
                  </a:rPr>
                  <a:t> </a:t>
                </a:r>
                <a14:m>
                  <m:oMath xmlns:m="http://schemas.openxmlformats.org/officeDocument/2006/math">
                    <m:sSub>
                      <m:sSubPr>
                        <m:ctrlPr>
                          <a:rPr kumimoji="1" lang="en" altLang="zh-CN" sz="1800" i="1" kern="0" smtClean="0">
                            <a:latin typeface="Cambria Math" panose="02040503050406030204" pitchFamily="18" charset="0"/>
                            <a:ea typeface="微软雅黑" panose="020B0503020204020204" pitchFamily="34" charset="-122"/>
                            <a:cs typeface="+mn-ea"/>
                          </a:rPr>
                        </m:ctrlPr>
                      </m:sSubPr>
                      <m:e>
                        <m:r>
                          <a:rPr kumimoji="1" lang="en-US" altLang="zh-CN" sz="1800" i="1" kern="0">
                            <a:latin typeface="Cambria Math" panose="02040503050406030204" pitchFamily="18" charset="0"/>
                            <a:ea typeface="微软雅黑" panose="020B0503020204020204" pitchFamily="34" charset="-122"/>
                            <a:cs typeface="+mn-ea"/>
                          </a:rPr>
                          <m:t>𝑣</m:t>
                        </m:r>
                      </m:e>
                      <m:sub>
                        <m:r>
                          <a:rPr kumimoji="1" lang="en-US" altLang="zh-CN" sz="1800" b="0" i="1" kern="0" smtClean="0">
                            <a:latin typeface="Cambria Math" panose="02040503050406030204" pitchFamily="18" charset="0"/>
                            <a:ea typeface="微软雅黑" panose="020B0503020204020204" pitchFamily="34" charset="-122"/>
                            <a:cs typeface="+mn-ea"/>
                          </a:rPr>
                          <m:t>𝑖𝑑</m:t>
                        </m:r>
                      </m:sub>
                    </m:sSub>
                  </m:oMath>
                </a14:m>
                <a:r>
                  <a:rPr kumimoji="1" lang="zh-CN" altLang="en-US" sz="1800" kern="0" dirty="0">
                    <a:latin typeface="微软雅黑" panose="020B0503020204020204" pitchFamily="34" charset="-122"/>
                    <a:ea typeface="微软雅黑" panose="020B0503020204020204" pitchFamily="34" charset="-122"/>
                    <a:cs typeface="+mn-ea"/>
                  </a:rPr>
                  <a:t>是指个体的当前速度对自身下一代速度的影响。</a:t>
                </a:r>
                <a:r>
                  <a:rPr kumimoji="1" lang="en" altLang="zh-CN" sz="1800" kern="0" dirty="0">
                    <a:ea typeface="微软雅黑" panose="020B0503020204020204" pitchFamily="34" charset="-122"/>
                    <a:cs typeface="+mn-ea"/>
                  </a:rPr>
                  <a:t> </a:t>
                </a:r>
                <a14:m>
                  <m:oMath xmlns:m="http://schemas.openxmlformats.org/officeDocument/2006/math">
                    <m:sSub>
                      <m:sSubPr>
                        <m:ctrlPr>
                          <a:rPr kumimoji="1" lang="en" altLang="zh-CN" sz="1800" i="1" kern="0">
                            <a:latin typeface="Cambria Math" panose="02040503050406030204" pitchFamily="18" charset="0"/>
                            <a:ea typeface="微软雅黑" panose="020B0503020204020204" pitchFamily="34" charset="-122"/>
                            <a:cs typeface="+mn-ea"/>
                          </a:rPr>
                        </m:ctrlPr>
                      </m:sSubPr>
                      <m:e>
                        <m:r>
                          <a:rPr kumimoji="1" lang="en-US" altLang="zh-CN" sz="1800" b="0" i="1" kern="0" smtClean="0">
                            <a:latin typeface="Cambria Math" panose="02040503050406030204" pitchFamily="18" charset="0"/>
                            <a:ea typeface="微软雅黑" panose="020B0503020204020204" pitchFamily="34" charset="-122"/>
                            <a:cs typeface="+mn-ea"/>
                          </a:rPr>
                          <m:t>(</m:t>
                        </m:r>
                        <m:r>
                          <a:rPr kumimoji="1" lang="en-US" altLang="zh-CN" sz="1800" b="0" i="1" kern="0" smtClean="0">
                            <a:latin typeface="Cambria Math" panose="02040503050406030204" pitchFamily="18" charset="0"/>
                            <a:ea typeface="微软雅黑" panose="020B0503020204020204" pitchFamily="34" charset="-122"/>
                            <a:cs typeface="+mn-ea"/>
                          </a:rPr>
                          <m:t>𝑝</m:t>
                        </m:r>
                      </m:e>
                      <m:sub>
                        <m:r>
                          <a:rPr kumimoji="1" lang="en-US" altLang="zh-CN" sz="1800" b="0" i="1" kern="0" smtClean="0">
                            <a:latin typeface="Cambria Math" panose="02040503050406030204" pitchFamily="18" charset="0"/>
                            <a:ea typeface="微软雅黑" panose="020B0503020204020204" pitchFamily="34" charset="-122"/>
                            <a:cs typeface="+mn-ea"/>
                          </a:rPr>
                          <m:t>𝑖𝑑</m:t>
                        </m:r>
                      </m:sub>
                    </m:sSub>
                    <m:r>
                      <a:rPr kumimoji="1" lang="en-US" altLang="zh-CN" sz="1800" b="0" i="1" kern="0" smtClean="0">
                        <a:latin typeface="Cambria Math" panose="02040503050406030204" pitchFamily="18" charset="0"/>
                        <a:ea typeface="微软雅黑" panose="020B0503020204020204" pitchFamily="34" charset="-122"/>
                        <a:cs typeface="+mn-ea"/>
                      </a:rPr>
                      <m:t>−</m:t>
                    </m:r>
                    <m:sSub>
                      <m:sSubPr>
                        <m:ctrlPr>
                          <a:rPr kumimoji="1" lang="en-US" altLang="zh-CN" sz="1800" b="0" i="1" kern="0" smtClean="0">
                            <a:latin typeface="Cambria Math" panose="02040503050406030204" pitchFamily="18" charset="0"/>
                            <a:ea typeface="微软雅黑" panose="020B0503020204020204" pitchFamily="34" charset="-122"/>
                            <a:cs typeface="+mn-ea"/>
                          </a:rPr>
                        </m:ctrlPr>
                      </m:sSubPr>
                      <m:e>
                        <m:r>
                          <a:rPr kumimoji="1" lang="en-US" altLang="zh-CN" sz="1800" b="0" i="1" kern="0" smtClean="0">
                            <a:latin typeface="Cambria Math" panose="02040503050406030204" pitchFamily="18" charset="0"/>
                            <a:ea typeface="微软雅黑" panose="020B0503020204020204" pitchFamily="34" charset="-122"/>
                            <a:cs typeface="+mn-ea"/>
                          </a:rPr>
                          <m:t>𝑥</m:t>
                        </m:r>
                      </m:e>
                      <m:sub>
                        <m:r>
                          <a:rPr kumimoji="1" lang="en-US" altLang="zh-CN" sz="1800" b="0" i="1" kern="0" smtClean="0">
                            <a:latin typeface="Cambria Math" panose="02040503050406030204" pitchFamily="18" charset="0"/>
                            <a:ea typeface="微软雅黑" panose="020B0503020204020204" pitchFamily="34" charset="-122"/>
                            <a:cs typeface="+mn-ea"/>
                          </a:rPr>
                          <m:t>𝑖𝑑</m:t>
                        </m:r>
                      </m:sub>
                    </m:sSub>
                    <m:r>
                      <a:rPr kumimoji="1" lang="en-US" altLang="zh-CN" sz="1800" b="0" i="1" kern="0" smtClean="0">
                        <a:latin typeface="Cambria Math" panose="02040503050406030204" pitchFamily="18" charset="0"/>
                        <a:ea typeface="微软雅黑" panose="020B0503020204020204" pitchFamily="34" charset="-122"/>
                        <a:cs typeface="+mn-ea"/>
                      </a:rPr>
                      <m:t>)</m:t>
                    </m:r>
                  </m:oMath>
                </a14:m>
                <a:r>
                  <a:rPr kumimoji="1" lang="zh-CN" altLang="en-US" sz="1800" kern="0" dirty="0">
                    <a:latin typeface="微软雅黑" panose="020B0503020204020204" pitchFamily="34" charset="-122"/>
                    <a:ea typeface="微软雅黑" panose="020B0503020204020204" pitchFamily="34" charset="-122"/>
                    <a:cs typeface="+mn-ea"/>
                  </a:rPr>
                  <a:t>表示的是个体认知能力（个体历史最优位置）对粒子学习步长的影响；</a:t>
                </a:r>
                <a:r>
                  <a:rPr kumimoji="1" lang="en" altLang="zh-CN" sz="1800" kern="0" dirty="0">
                    <a:ea typeface="微软雅黑" panose="020B0503020204020204" pitchFamily="34" charset="-122"/>
                    <a:cs typeface="+mn-ea"/>
                  </a:rPr>
                  <a:t> </a:t>
                </a:r>
                <a14:m>
                  <m:oMath xmlns:m="http://schemas.openxmlformats.org/officeDocument/2006/math">
                    <m:sSub>
                      <m:sSubPr>
                        <m:ctrlPr>
                          <a:rPr kumimoji="1" lang="en" altLang="zh-CN" sz="1800" i="1" kern="0" smtClean="0">
                            <a:latin typeface="Cambria Math" panose="02040503050406030204" pitchFamily="18" charset="0"/>
                            <a:ea typeface="微软雅黑" panose="020B0503020204020204" pitchFamily="34" charset="-122"/>
                            <a:cs typeface="+mn-ea"/>
                          </a:rPr>
                        </m:ctrlPr>
                      </m:sSubPr>
                      <m:e>
                        <m:r>
                          <a:rPr kumimoji="1" lang="en-US" altLang="zh-CN" sz="1800" b="0" i="1" kern="0" smtClean="0">
                            <a:latin typeface="Cambria Math" panose="02040503050406030204" pitchFamily="18" charset="0"/>
                            <a:ea typeface="微软雅黑" panose="020B0503020204020204" pitchFamily="34" charset="-122"/>
                            <a:cs typeface="+mn-ea"/>
                          </a:rPr>
                          <m:t>(</m:t>
                        </m:r>
                        <m:r>
                          <a:rPr kumimoji="1" lang="en-US" altLang="zh-CN" sz="1800" b="0" i="1" kern="0" smtClean="0">
                            <a:latin typeface="Cambria Math" panose="02040503050406030204" pitchFamily="18" charset="0"/>
                            <a:ea typeface="微软雅黑" panose="020B0503020204020204" pitchFamily="34" charset="-122"/>
                            <a:cs typeface="+mn-ea"/>
                          </a:rPr>
                          <m:t>𝑝</m:t>
                        </m:r>
                      </m:e>
                      <m:sub>
                        <m:r>
                          <a:rPr kumimoji="1" lang="en-US" altLang="zh-CN" sz="1800" b="0" i="1" kern="0" smtClean="0">
                            <a:latin typeface="Cambria Math" panose="02040503050406030204" pitchFamily="18" charset="0"/>
                            <a:ea typeface="微软雅黑" panose="020B0503020204020204" pitchFamily="34" charset="-122"/>
                            <a:cs typeface="+mn-ea"/>
                          </a:rPr>
                          <m:t>𝑔𝑑</m:t>
                        </m:r>
                      </m:sub>
                    </m:sSub>
                    <m:r>
                      <a:rPr kumimoji="1" lang="en-US" altLang="zh-CN" sz="1800" b="0" i="1" kern="0" smtClean="0">
                        <a:latin typeface="Cambria Math" panose="02040503050406030204" pitchFamily="18" charset="0"/>
                        <a:ea typeface="微软雅黑" panose="020B0503020204020204" pitchFamily="34" charset="-122"/>
                        <a:cs typeface="+mn-ea"/>
                      </a:rPr>
                      <m:t>−</m:t>
                    </m:r>
                    <m:sSub>
                      <m:sSubPr>
                        <m:ctrlPr>
                          <a:rPr kumimoji="1" lang="en-US" altLang="zh-CN" sz="1800" b="0" i="1" kern="0" smtClean="0">
                            <a:latin typeface="Cambria Math" panose="02040503050406030204" pitchFamily="18" charset="0"/>
                            <a:ea typeface="微软雅黑" panose="020B0503020204020204" pitchFamily="34" charset="-122"/>
                            <a:cs typeface="+mn-ea"/>
                          </a:rPr>
                        </m:ctrlPr>
                      </m:sSubPr>
                      <m:e>
                        <m:r>
                          <a:rPr kumimoji="1" lang="en-US" altLang="zh-CN" sz="1800" b="0" i="1" kern="0" smtClean="0">
                            <a:latin typeface="Cambria Math" panose="02040503050406030204" pitchFamily="18" charset="0"/>
                            <a:ea typeface="微软雅黑" panose="020B0503020204020204" pitchFamily="34" charset="-122"/>
                            <a:cs typeface="+mn-ea"/>
                          </a:rPr>
                          <m:t>𝑥</m:t>
                        </m:r>
                      </m:e>
                      <m:sub>
                        <m:r>
                          <a:rPr kumimoji="1" lang="en-US" altLang="zh-CN" sz="1800" b="0" i="1" kern="0" smtClean="0">
                            <a:latin typeface="Cambria Math" panose="02040503050406030204" pitchFamily="18" charset="0"/>
                            <a:ea typeface="微软雅黑" panose="020B0503020204020204" pitchFamily="34" charset="-122"/>
                            <a:cs typeface="+mn-ea"/>
                          </a:rPr>
                          <m:t>𝑖𝑑</m:t>
                        </m:r>
                      </m:sub>
                    </m:sSub>
                    <m:r>
                      <a:rPr kumimoji="1" lang="en-US" altLang="zh-CN" sz="1800" b="0" i="1" kern="0" smtClean="0">
                        <a:latin typeface="Cambria Math" panose="02040503050406030204" pitchFamily="18" charset="0"/>
                        <a:ea typeface="微软雅黑" panose="020B0503020204020204" pitchFamily="34" charset="-122"/>
                        <a:cs typeface="+mn-ea"/>
                      </a:rPr>
                      <m:t>)</m:t>
                    </m:r>
                  </m:oMath>
                </a14:m>
                <a:r>
                  <a:rPr kumimoji="1" lang="zh-CN" altLang="en-US" sz="1800" kern="0" dirty="0">
                    <a:latin typeface="微软雅黑" panose="020B0503020204020204" pitchFamily="34" charset="-122"/>
                    <a:ea typeface="微软雅黑" panose="020B0503020204020204" pitchFamily="34" charset="-122"/>
                    <a:cs typeface="+mn-ea"/>
                  </a:rPr>
                  <a:t>是指个体的社会交互能力对学习步长的影响，即当前种群中的全局最优位置对粒子的影响。</a:t>
                </a:r>
              </a:p>
            </p:txBody>
          </p:sp>
        </mc:Choice>
        <mc:Fallback>
          <p:sp>
            <p:nvSpPr>
              <p:cNvPr id="9" name="内容占位符 2">
                <a:extLst>
                  <a:ext uri="{FF2B5EF4-FFF2-40B4-BE49-F238E27FC236}">
                    <a16:creationId xmlns:a16="http://schemas.microsoft.com/office/drawing/2014/main" id="{BDEC5859-D66C-F149-B967-EE1A569EEF5C}"/>
                  </a:ext>
                </a:extLst>
              </p:cNvPr>
              <p:cNvSpPr txBox="1">
                <a:spLocks noRot="1" noChangeAspect="1" noMove="1" noResize="1" noEditPoints="1" noAdjustHandles="1" noChangeArrowheads="1" noChangeShapeType="1" noTextEdit="1"/>
              </p:cNvSpPr>
              <p:nvPr/>
            </p:nvSpPr>
            <p:spPr>
              <a:xfrm>
                <a:off x="838200" y="1825625"/>
                <a:ext cx="10515600" cy="4351338"/>
              </a:xfrm>
              <a:prstGeom prst="rect">
                <a:avLst/>
              </a:prstGeom>
              <a:blipFill>
                <a:blip r:embed="rId2"/>
                <a:stretch>
                  <a:fillRect l="-483" r="-2533"/>
                </a:stretch>
              </a:blipFill>
            </p:spPr>
            <p:txBody>
              <a:bodyPr/>
              <a:lstStyle/>
              <a:p>
                <a:r>
                  <a:rPr lang="zh-CN" altLang="en-US">
                    <a:noFill/>
                  </a:rPr>
                  <a:t> </a:t>
                </a:r>
              </a:p>
            </p:txBody>
          </p:sp>
        </mc:Fallback>
      </mc:AlternateContent>
      <p:pic>
        <p:nvPicPr>
          <p:cNvPr id="10" name="图片 9">
            <a:extLst>
              <a:ext uri="{FF2B5EF4-FFF2-40B4-BE49-F238E27FC236}">
                <a16:creationId xmlns:a16="http://schemas.microsoft.com/office/drawing/2014/main" id="{8FAA88D8-21F8-5F44-A109-C90E8D844CFE}"/>
              </a:ext>
            </a:extLst>
          </p:cNvPr>
          <p:cNvPicPr>
            <a:picLocks noChangeAspect="1"/>
          </p:cNvPicPr>
          <p:nvPr/>
        </p:nvPicPr>
        <p:blipFill>
          <a:blip r:embed="rId3"/>
          <a:stretch>
            <a:fillRect/>
          </a:stretch>
        </p:blipFill>
        <p:spPr>
          <a:xfrm>
            <a:off x="3338945" y="3178421"/>
            <a:ext cx="6241473" cy="822873"/>
          </a:xfrm>
          <a:prstGeom prst="rect">
            <a:avLst/>
          </a:prstGeom>
        </p:spPr>
      </p:pic>
    </p:spTree>
    <p:extLst>
      <p:ext uri="{BB962C8B-B14F-4D97-AF65-F5344CB8AC3E}">
        <p14:creationId xmlns:p14="http://schemas.microsoft.com/office/powerpoint/2010/main" val="2184035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D696B3B-C016-4548-B8F6-506081EC6DBD}"/>
              </a:ext>
            </a:extLst>
          </p:cNvPr>
          <p:cNvSpPr>
            <a:spLocks noGrp="1"/>
          </p:cNvSpPr>
          <p:nvPr>
            <p:ph type="body" sz="quarter" idx="12"/>
          </p:nvPr>
        </p:nvSpPr>
        <p:spPr/>
        <p:txBody>
          <a:bodyPr/>
          <a:lstStyle/>
          <a:p>
            <a:r>
              <a:rPr kumimoji="1" lang="en-US" altLang="zh-CN" dirty="0"/>
              <a:t>01</a:t>
            </a:r>
            <a:endParaRPr kumimoji="1" lang="zh-CN" altLang="en-US" dirty="0"/>
          </a:p>
        </p:txBody>
      </p:sp>
      <p:sp>
        <p:nvSpPr>
          <p:cNvPr id="3" name="文本占位符 2">
            <a:extLst>
              <a:ext uri="{FF2B5EF4-FFF2-40B4-BE49-F238E27FC236}">
                <a16:creationId xmlns:a16="http://schemas.microsoft.com/office/drawing/2014/main" id="{9ADEBF53-B2E1-1C40-A905-58BE7EF8A9FB}"/>
              </a:ext>
            </a:extLst>
          </p:cNvPr>
          <p:cNvSpPr>
            <a:spLocks noGrp="1"/>
          </p:cNvSpPr>
          <p:nvPr>
            <p:ph type="body" sz="quarter" idx="13"/>
          </p:nvPr>
        </p:nvSpPr>
        <p:spPr/>
        <p:txBody>
          <a:bodyPr/>
          <a:lstStyle/>
          <a:p>
            <a:r>
              <a:rPr kumimoji="1" lang="zh-CN" altLang="en-US" dirty="0"/>
              <a:t>背景知识</a:t>
            </a:r>
          </a:p>
        </p:txBody>
      </p:sp>
      <p:pic>
        <p:nvPicPr>
          <p:cNvPr id="4" name="图片 3">
            <a:extLst>
              <a:ext uri="{FF2B5EF4-FFF2-40B4-BE49-F238E27FC236}">
                <a16:creationId xmlns:a16="http://schemas.microsoft.com/office/drawing/2014/main" id="{70653AB3-5878-4544-9468-A721ECF22C39}"/>
              </a:ext>
            </a:extLst>
          </p:cNvPr>
          <p:cNvPicPr>
            <a:picLocks noChangeAspect="1"/>
          </p:cNvPicPr>
          <p:nvPr/>
        </p:nvPicPr>
        <p:blipFill>
          <a:blip r:embed="rId2"/>
          <a:stretch>
            <a:fillRect/>
          </a:stretch>
        </p:blipFill>
        <p:spPr>
          <a:xfrm>
            <a:off x="2037183" y="1079206"/>
            <a:ext cx="8145907" cy="4377255"/>
          </a:xfrm>
          <a:prstGeom prst="rect">
            <a:avLst/>
          </a:prstGeom>
        </p:spPr>
      </p:pic>
    </p:spTree>
    <p:extLst>
      <p:ext uri="{BB962C8B-B14F-4D97-AF65-F5344CB8AC3E}">
        <p14:creationId xmlns:p14="http://schemas.microsoft.com/office/powerpoint/2010/main" val="3230533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DADCC88-58F4-034F-B4BA-9F030F7E7D9B}"/>
              </a:ext>
            </a:extLst>
          </p:cNvPr>
          <p:cNvSpPr>
            <a:spLocks noGrp="1"/>
          </p:cNvSpPr>
          <p:nvPr>
            <p:ph type="body" sz="quarter" idx="12"/>
          </p:nvPr>
        </p:nvSpPr>
        <p:spPr/>
        <p:txBody>
          <a:bodyPr/>
          <a:lstStyle/>
          <a:p>
            <a:r>
              <a:rPr kumimoji="1" lang="en-US" altLang="zh-CN" dirty="0"/>
              <a:t>01</a:t>
            </a:r>
            <a:endParaRPr kumimoji="1" lang="zh-CN" altLang="en-US" dirty="0"/>
          </a:p>
        </p:txBody>
      </p:sp>
      <p:sp>
        <p:nvSpPr>
          <p:cNvPr id="3" name="文本占位符 2">
            <a:extLst>
              <a:ext uri="{FF2B5EF4-FFF2-40B4-BE49-F238E27FC236}">
                <a16:creationId xmlns:a16="http://schemas.microsoft.com/office/drawing/2014/main" id="{596B98CC-EED2-6D4E-8752-2D97D10879AD}"/>
              </a:ext>
            </a:extLst>
          </p:cNvPr>
          <p:cNvSpPr>
            <a:spLocks noGrp="1"/>
          </p:cNvSpPr>
          <p:nvPr>
            <p:ph type="body" sz="quarter" idx="13"/>
          </p:nvPr>
        </p:nvSpPr>
        <p:spPr/>
        <p:txBody>
          <a:bodyPr/>
          <a:lstStyle/>
          <a:p>
            <a:r>
              <a:rPr kumimoji="1" lang="zh-CN" altLang="en-US" dirty="0"/>
              <a:t>背景知识</a:t>
            </a:r>
          </a:p>
        </p:txBody>
      </p:sp>
      <p:sp>
        <p:nvSpPr>
          <p:cNvPr id="4" name="文本框 3">
            <a:extLst>
              <a:ext uri="{FF2B5EF4-FFF2-40B4-BE49-F238E27FC236}">
                <a16:creationId xmlns:a16="http://schemas.microsoft.com/office/drawing/2014/main" id="{9A781C0B-94A6-A04A-9890-AE68F6CD3863}"/>
              </a:ext>
            </a:extLst>
          </p:cNvPr>
          <p:cNvSpPr txBox="1"/>
          <p:nvPr/>
        </p:nvSpPr>
        <p:spPr>
          <a:xfrm>
            <a:off x="970383" y="1108364"/>
            <a:ext cx="3581430" cy="634020"/>
          </a:xfrm>
          <a:prstGeom prst="rect">
            <a:avLst/>
          </a:prstGeom>
          <a:noFill/>
        </p:spPr>
        <p:txBody>
          <a:bodyPr wrap="none" rtlCol="0">
            <a:spAutoFit/>
          </a:bodyPr>
          <a:lstStyle/>
          <a:p>
            <a:pPr>
              <a:lnSpc>
                <a:spcPct val="130000"/>
              </a:lnSpc>
              <a:spcBef>
                <a:spcPts val="600"/>
              </a:spcBef>
            </a:pPr>
            <a:r>
              <a:rPr kumimoji="1" lang="en-US" altLang="zh-CN" sz="3000" kern="0" dirty="0">
                <a:latin typeface="微软雅黑" panose="020B0503020204020204" pitchFamily="34" charset="-122"/>
                <a:ea typeface="微软雅黑" panose="020B0503020204020204" pitchFamily="34" charset="-122"/>
                <a:cs typeface="+mn-ea"/>
                <a:sym typeface="+mn-lt"/>
              </a:rPr>
              <a:t>2.</a:t>
            </a:r>
            <a:r>
              <a:rPr kumimoji="1" lang="zh-CN" altLang="en-US" sz="3000" kern="0" dirty="0">
                <a:latin typeface="微软雅黑" panose="020B0503020204020204" pitchFamily="34" charset="-122"/>
                <a:ea typeface="微软雅黑" panose="020B0503020204020204" pitchFamily="34" charset="-122"/>
                <a:cs typeface="+mn-ea"/>
                <a:sym typeface="+mn-lt"/>
              </a:rPr>
              <a:t>合作协同进化框架</a:t>
            </a:r>
          </a:p>
        </p:txBody>
      </p:sp>
      <mc:AlternateContent xmlns:mc="http://schemas.openxmlformats.org/markup-compatibility/2006">
        <mc:Choice xmlns:a14="http://schemas.microsoft.com/office/drawing/2010/main" Requires="a14">
          <p:sp>
            <p:nvSpPr>
              <p:cNvPr id="5" name="内容占位符 2">
                <a:extLst>
                  <a:ext uri="{FF2B5EF4-FFF2-40B4-BE49-F238E27FC236}">
                    <a16:creationId xmlns:a16="http://schemas.microsoft.com/office/drawing/2014/main" id="{62986F16-A8FB-5C49-98DB-EF7BFC836664}"/>
                  </a:ext>
                </a:extLst>
              </p:cNvPr>
              <p:cNvSpPr txBox="1">
                <a:spLocks/>
              </p:cNvSpPr>
              <p:nvPr/>
            </p:nvSpPr>
            <p:spPr>
              <a:xfrm>
                <a:off x="838200" y="182562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defTabSz="914377">
                  <a:lnSpc>
                    <a:spcPct val="15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产生原因：维度灾难</a:t>
                </a:r>
                <a:r>
                  <a:rPr kumimoji="1" lang="en-US" altLang="zh-CN" sz="1800" kern="0" dirty="0">
                    <a:latin typeface="微软雅黑" panose="020B0503020204020204" pitchFamily="34" charset="-122"/>
                    <a:ea typeface="微软雅黑" panose="020B0503020204020204" pitchFamily="34" charset="-122"/>
                    <a:cs typeface="+mn-ea"/>
                  </a:rPr>
                  <a:t>——</a:t>
                </a:r>
                <a:r>
                  <a:rPr kumimoji="1" lang="zh-CN" altLang="en-US" sz="1800" kern="0" dirty="0">
                    <a:latin typeface="微软雅黑" panose="020B0503020204020204" pitchFamily="34" charset="-122"/>
                    <a:ea typeface="微软雅黑" panose="020B0503020204020204" pitchFamily="34" charset="-122"/>
                    <a:cs typeface="+mn-ea"/>
                  </a:rPr>
                  <a:t>实际问题中可能有成百上千个变量</a:t>
                </a: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5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起源：</a:t>
                </a:r>
                <a:r>
                  <a:rPr kumimoji="1" lang="zh-CN" altLang="en" sz="1800" kern="0" dirty="0">
                    <a:latin typeface="微软雅黑" panose="020B0503020204020204" pitchFamily="34" charset="-122"/>
                    <a:ea typeface="微软雅黑" panose="020B0503020204020204" pitchFamily="34" charset="-122"/>
                    <a:cs typeface="+mn-ea"/>
                  </a:rPr>
                  <a:t>Ｐｏｔｔｅｒ</a:t>
                </a:r>
                <a:r>
                  <a:rPr kumimoji="1" lang="zh-CN" altLang="en-US" sz="1800" kern="0" dirty="0">
                    <a:latin typeface="微软雅黑" panose="020B0503020204020204" pitchFamily="34" charset="-122"/>
                    <a:ea typeface="微软雅黑" panose="020B0503020204020204" pitchFamily="34" charset="-122"/>
                    <a:cs typeface="+mn-ea"/>
                  </a:rPr>
                  <a:t>和</a:t>
                </a:r>
                <a:r>
                  <a:rPr kumimoji="1" lang="zh-CN" altLang="en" sz="1800" kern="0" dirty="0">
                    <a:latin typeface="微软雅黑" panose="020B0503020204020204" pitchFamily="34" charset="-122"/>
                    <a:ea typeface="微软雅黑" panose="020B0503020204020204" pitchFamily="34" charset="-122"/>
                    <a:cs typeface="+mn-ea"/>
                  </a:rPr>
                  <a:t>ＤｅＪｏｎｇ</a:t>
                </a:r>
                <a:r>
                  <a:rPr kumimoji="1" lang="zh-CN" altLang="en-US" sz="1800" kern="0" dirty="0">
                    <a:latin typeface="微软雅黑" panose="020B0503020204020204" pitchFamily="34" charset="-122"/>
                    <a:ea typeface="微软雅黑" panose="020B0503020204020204" pitchFamily="34" charset="-122"/>
                    <a:cs typeface="+mn-ea"/>
                  </a:rPr>
                  <a:t>在１９９５年提出的“分而治之”策略，又称为合作协同进化</a:t>
                </a: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5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算法原理它先通过将一个完整的</a:t>
                </a:r>
                <a14:m>
                  <m:oMath xmlns:m="http://schemas.openxmlformats.org/officeDocument/2006/math">
                    <m:r>
                      <a:rPr kumimoji="1" lang="en-US" altLang="zh-CN" sz="1800" i="1" kern="0" dirty="0">
                        <a:latin typeface="Cambria Math" panose="02040503050406030204" pitchFamily="18" charset="0"/>
                        <a:ea typeface="微软雅黑" panose="020B0503020204020204" pitchFamily="34" charset="-122"/>
                        <a:cs typeface="+mn-ea"/>
                      </a:rPr>
                      <m:t>𝑛</m:t>
                    </m:r>
                  </m:oMath>
                </a14:m>
                <a:r>
                  <a:rPr kumimoji="1" lang="zh-CN" altLang="en-US" sz="1800" kern="0" dirty="0">
                    <a:latin typeface="微软雅黑" panose="020B0503020204020204" pitchFamily="34" charset="-122"/>
                    <a:ea typeface="微软雅黑" panose="020B0503020204020204" pitchFamily="34" charset="-122"/>
                    <a:cs typeface="+mn-ea"/>
                  </a:rPr>
                  <a:t>维变量分解为</a:t>
                </a:r>
                <a14:m>
                  <m:oMath xmlns:m="http://schemas.openxmlformats.org/officeDocument/2006/math">
                    <m:r>
                      <a:rPr kumimoji="1" lang="en-US" altLang="zh-CN" sz="1800" i="1" kern="0" dirty="0">
                        <a:latin typeface="Cambria Math" panose="02040503050406030204" pitchFamily="18" charset="0"/>
                        <a:ea typeface="微软雅黑" panose="020B0503020204020204" pitchFamily="34" charset="-122"/>
                        <a:cs typeface="+mn-ea"/>
                      </a:rPr>
                      <m:t>𝑚</m:t>
                    </m:r>
                  </m:oMath>
                </a14:m>
                <a:r>
                  <a:rPr kumimoji="1" lang="zh-CN" altLang="en-US" sz="1800" kern="0" dirty="0">
                    <a:latin typeface="微软雅黑" panose="020B0503020204020204" pitchFamily="34" charset="-122"/>
                    <a:ea typeface="微软雅黑" panose="020B0503020204020204" pitchFamily="34" charset="-122"/>
                    <a:cs typeface="+mn-ea"/>
                  </a:rPr>
                  <a:t>个</a:t>
                </a:r>
                <a14:m>
                  <m:oMath xmlns:m="http://schemas.openxmlformats.org/officeDocument/2006/math">
                    <m:r>
                      <a:rPr kumimoji="1" lang="en-US" altLang="zh-CN" sz="1800" i="1" kern="0" dirty="0">
                        <a:latin typeface="Cambria Math" panose="02040503050406030204" pitchFamily="18" charset="0"/>
                        <a:ea typeface="微软雅黑" panose="020B0503020204020204" pitchFamily="34" charset="-122"/>
                        <a:cs typeface="+mn-ea"/>
                      </a:rPr>
                      <m:t>𝑠</m:t>
                    </m:r>
                  </m:oMath>
                </a14:m>
                <a:r>
                  <a:rPr kumimoji="1" lang="zh-CN" altLang="en-US" sz="1800" kern="0" dirty="0">
                    <a:latin typeface="微软雅黑" panose="020B0503020204020204" pitchFamily="34" charset="-122"/>
                    <a:ea typeface="微软雅黑" panose="020B0503020204020204" pitchFamily="34" charset="-122"/>
                    <a:cs typeface="+mn-ea"/>
                  </a:rPr>
                  <a:t>维（</a:t>
                </a:r>
                <a14:m>
                  <m:oMath xmlns:m="http://schemas.openxmlformats.org/officeDocument/2006/math">
                    <m:r>
                      <a:rPr kumimoji="1" lang="en-US" altLang="zh-CN" sz="1800" i="1" kern="0" dirty="0" smtClean="0">
                        <a:latin typeface="Cambria Math" panose="02040503050406030204" pitchFamily="18" charset="0"/>
                        <a:ea typeface="微软雅黑" panose="020B0503020204020204" pitchFamily="34" charset="-122"/>
                        <a:cs typeface="+mn-ea"/>
                      </a:rPr>
                      <m:t>𝑛</m:t>
                    </m:r>
                    <m:r>
                      <a:rPr kumimoji="1" lang="zh-CN" altLang="en-US" sz="1800" i="1" kern="0" dirty="0" smtClean="0">
                        <a:latin typeface="Cambria Math" panose="02040503050406030204" pitchFamily="18" charset="0"/>
                        <a:ea typeface="微软雅黑" panose="020B0503020204020204" pitchFamily="34" charset="-122"/>
                        <a:cs typeface="+mn-ea"/>
                      </a:rPr>
                      <m:t>＝</m:t>
                    </m:r>
                    <m:r>
                      <a:rPr kumimoji="1" lang="en-US" altLang="zh-CN" sz="1800" i="1" kern="0" dirty="0" err="1">
                        <a:latin typeface="Cambria Math" panose="02040503050406030204" pitchFamily="18" charset="0"/>
                        <a:ea typeface="微软雅黑" panose="020B0503020204020204" pitchFamily="34" charset="-122"/>
                        <a:cs typeface="+mn-ea"/>
                      </a:rPr>
                      <m:t>𝑚</m:t>
                    </m:r>
                    <m:r>
                      <a:rPr kumimoji="1" lang="en-US" altLang="zh-CN" sz="1800" i="1" kern="0" dirty="0">
                        <a:latin typeface="Cambria Math" panose="02040503050406030204" pitchFamily="18" charset="0"/>
                        <a:ea typeface="微软雅黑" panose="020B0503020204020204" pitchFamily="34" charset="-122"/>
                        <a:cs typeface="+mn-ea"/>
                      </a:rPr>
                      <m:t>×</m:t>
                    </m:r>
                    <m:r>
                      <a:rPr kumimoji="1" lang="en-US" altLang="zh-CN" sz="1800" i="1" kern="0" dirty="0" err="1">
                        <a:latin typeface="Cambria Math" panose="02040503050406030204" pitchFamily="18" charset="0"/>
                        <a:ea typeface="微软雅黑" panose="020B0503020204020204" pitchFamily="34" charset="-122"/>
                        <a:cs typeface="+mn-ea"/>
                      </a:rPr>
                      <m:t>𝑠</m:t>
                    </m:r>
                  </m:oMath>
                </a14:m>
                <a:r>
                  <a:rPr kumimoji="1" lang="zh-CN" altLang="en-US" sz="1800" kern="0" dirty="0">
                    <a:latin typeface="微软雅黑" panose="020B0503020204020204" pitchFamily="34" charset="-122"/>
                    <a:ea typeface="微软雅黑" panose="020B0503020204020204" pitchFamily="34" charset="-122"/>
                    <a:cs typeface="+mn-ea"/>
                  </a:rPr>
                  <a:t>）的子变量集合，而后使用一定数量的种群在每个子变量集合的可行域中进行搜索，再将在每个子空间上搜索到的局部解结合成为一个完整解。</a:t>
                </a:r>
              </a:p>
              <a:p>
                <a:endParaRPr kumimoji="1" lang="zh-CN" altLang="en-US" sz="2100" kern="0" dirty="0">
                  <a:latin typeface="微软雅黑" panose="020B0503020204020204" pitchFamily="34" charset="-122"/>
                  <a:ea typeface="微软雅黑" panose="020B0503020204020204" pitchFamily="34" charset="-122"/>
                  <a:cs typeface="+mn-ea"/>
                </a:endParaRPr>
              </a:p>
              <a:p>
                <a:pPr marL="0" defTabSz="914377">
                  <a:lnSpc>
                    <a:spcPct val="150000"/>
                  </a:lnSpc>
                  <a:spcBef>
                    <a:spcPts val="600"/>
                  </a:spcBef>
                </a:pPr>
                <a:endParaRPr kumimoji="1" lang="zh-CN" altLang="en-US" sz="2000" kern="0" dirty="0">
                  <a:latin typeface="微软雅黑" panose="020B0503020204020204" pitchFamily="34" charset="-122"/>
                  <a:ea typeface="微软雅黑" panose="020B0503020204020204" pitchFamily="34" charset="-122"/>
                  <a:cs typeface="+mn-ea"/>
                </a:endParaRPr>
              </a:p>
            </p:txBody>
          </p:sp>
        </mc:Choice>
        <mc:Fallback>
          <p:sp>
            <p:nvSpPr>
              <p:cNvPr id="5" name="内容占位符 2">
                <a:extLst>
                  <a:ext uri="{FF2B5EF4-FFF2-40B4-BE49-F238E27FC236}">
                    <a16:creationId xmlns:a16="http://schemas.microsoft.com/office/drawing/2014/main" id="{62986F16-A8FB-5C49-98DB-EF7BFC836664}"/>
                  </a:ext>
                </a:extLst>
              </p:cNvPr>
              <p:cNvSpPr txBox="1">
                <a:spLocks noRot="1" noChangeAspect="1" noMove="1" noResize="1" noEditPoints="1" noAdjustHandles="1" noChangeArrowheads="1" noChangeShapeType="1" noTextEdit="1"/>
              </p:cNvSpPr>
              <p:nvPr/>
            </p:nvSpPr>
            <p:spPr>
              <a:xfrm>
                <a:off x="838200" y="1825625"/>
                <a:ext cx="10515600" cy="4351338"/>
              </a:xfrm>
              <a:prstGeom prst="rect">
                <a:avLst/>
              </a:prstGeom>
              <a:blipFill>
                <a:blip r:embed="rId2"/>
                <a:stretch>
                  <a:fillRect l="-483"/>
                </a:stretch>
              </a:blipFill>
            </p:spPr>
            <p:txBody>
              <a:bodyPr/>
              <a:lstStyle/>
              <a:p>
                <a:r>
                  <a:rPr lang="zh-CN" altLang="en-US">
                    <a:noFill/>
                  </a:rPr>
                  <a:t> </a:t>
                </a:r>
              </a:p>
            </p:txBody>
          </p:sp>
        </mc:Fallback>
      </mc:AlternateContent>
      <p:pic>
        <p:nvPicPr>
          <p:cNvPr id="6" name="图片 5">
            <a:extLst>
              <a:ext uri="{FF2B5EF4-FFF2-40B4-BE49-F238E27FC236}">
                <a16:creationId xmlns:a16="http://schemas.microsoft.com/office/drawing/2014/main" id="{E812A331-4727-C847-A9DD-54DF7FDC5BC1}"/>
              </a:ext>
            </a:extLst>
          </p:cNvPr>
          <p:cNvPicPr>
            <a:picLocks noChangeAspect="1"/>
          </p:cNvPicPr>
          <p:nvPr/>
        </p:nvPicPr>
        <p:blipFill>
          <a:blip r:embed="rId3"/>
          <a:stretch>
            <a:fillRect/>
          </a:stretch>
        </p:blipFill>
        <p:spPr>
          <a:xfrm>
            <a:off x="4426238" y="4046687"/>
            <a:ext cx="3339523" cy="2213517"/>
          </a:xfrm>
          <a:prstGeom prst="rect">
            <a:avLst/>
          </a:prstGeom>
        </p:spPr>
      </p:pic>
    </p:spTree>
    <p:extLst>
      <p:ext uri="{BB962C8B-B14F-4D97-AF65-F5344CB8AC3E}">
        <p14:creationId xmlns:p14="http://schemas.microsoft.com/office/powerpoint/2010/main" val="2009807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89526684-E940-2D40-9866-2C67FD2BC28A}"/>
              </a:ext>
            </a:extLst>
          </p:cNvPr>
          <p:cNvSpPr>
            <a:spLocks noGrp="1"/>
          </p:cNvSpPr>
          <p:nvPr>
            <p:ph type="body" sz="quarter" idx="12"/>
          </p:nvPr>
        </p:nvSpPr>
        <p:spPr/>
        <p:txBody>
          <a:bodyPr/>
          <a:lstStyle/>
          <a:p>
            <a:r>
              <a:rPr kumimoji="1" lang="en-US" altLang="zh-CN" dirty="0"/>
              <a:t>02</a:t>
            </a:r>
            <a:endParaRPr kumimoji="1" lang="zh-CN" altLang="en-US" dirty="0"/>
          </a:p>
        </p:txBody>
      </p:sp>
      <p:sp>
        <p:nvSpPr>
          <p:cNvPr id="7" name="文本占位符 6">
            <a:extLst>
              <a:ext uri="{FF2B5EF4-FFF2-40B4-BE49-F238E27FC236}">
                <a16:creationId xmlns:a16="http://schemas.microsoft.com/office/drawing/2014/main" id="{E76CB900-3546-334F-B64D-E8268C8B9E7F}"/>
              </a:ext>
            </a:extLst>
          </p:cNvPr>
          <p:cNvSpPr>
            <a:spLocks noGrp="1"/>
          </p:cNvSpPr>
          <p:nvPr>
            <p:ph type="body" sz="quarter" idx="13"/>
          </p:nvPr>
        </p:nvSpPr>
        <p:spPr/>
        <p:txBody>
          <a:bodyPr/>
          <a:lstStyle/>
          <a:p>
            <a:r>
              <a:rPr kumimoji="1" lang="zh-CN" altLang="en-US" dirty="0"/>
              <a:t>算法分析</a:t>
            </a:r>
          </a:p>
        </p:txBody>
      </p:sp>
    </p:spTree>
    <p:extLst>
      <p:ext uri="{BB962C8B-B14F-4D97-AF65-F5344CB8AC3E}">
        <p14:creationId xmlns:p14="http://schemas.microsoft.com/office/powerpoint/2010/main" val="1604936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C7066752-4FDA-1C46-8248-62BC6BAA2A57}"/>
              </a:ext>
            </a:extLst>
          </p:cNvPr>
          <p:cNvSpPr>
            <a:spLocks noGrp="1"/>
          </p:cNvSpPr>
          <p:nvPr>
            <p:ph type="body" sz="quarter" idx="12"/>
          </p:nvPr>
        </p:nvSpPr>
        <p:spPr/>
        <p:txBody>
          <a:bodyPr/>
          <a:lstStyle/>
          <a:p>
            <a:r>
              <a:rPr kumimoji="1" lang="en-US" altLang="zh-CN" dirty="0"/>
              <a:t>02</a:t>
            </a:r>
            <a:endParaRPr kumimoji="1" lang="zh-CN" altLang="en-US" dirty="0"/>
          </a:p>
        </p:txBody>
      </p:sp>
      <p:sp>
        <p:nvSpPr>
          <p:cNvPr id="5" name="文本占位符 4">
            <a:extLst>
              <a:ext uri="{FF2B5EF4-FFF2-40B4-BE49-F238E27FC236}">
                <a16:creationId xmlns:a16="http://schemas.microsoft.com/office/drawing/2014/main" id="{B2C8C159-0AF7-924C-9151-6FA1E1EBCEC8}"/>
              </a:ext>
            </a:extLst>
          </p:cNvPr>
          <p:cNvSpPr>
            <a:spLocks noGrp="1"/>
          </p:cNvSpPr>
          <p:nvPr>
            <p:ph type="body" sz="quarter" idx="13"/>
          </p:nvPr>
        </p:nvSpPr>
        <p:spPr/>
        <p:txBody>
          <a:bodyPr/>
          <a:lstStyle/>
          <a:p>
            <a:r>
              <a:rPr kumimoji="1" lang="zh-CN" altLang="en-US" dirty="0"/>
              <a:t>算法分析</a:t>
            </a:r>
          </a:p>
        </p:txBody>
      </p:sp>
      <p:sp>
        <p:nvSpPr>
          <p:cNvPr id="6" name="文本框 5">
            <a:extLst>
              <a:ext uri="{FF2B5EF4-FFF2-40B4-BE49-F238E27FC236}">
                <a16:creationId xmlns:a16="http://schemas.microsoft.com/office/drawing/2014/main" id="{E22DA1C6-8BBF-1D44-9BBA-0092845B3B2C}"/>
              </a:ext>
            </a:extLst>
          </p:cNvPr>
          <p:cNvSpPr txBox="1"/>
          <p:nvPr/>
        </p:nvSpPr>
        <p:spPr>
          <a:xfrm>
            <a:off x="970383" y="1108364"/>
            <a:ext cx="2811988" cy="634020"/>
          </a:xfrm>
          <a:prstGeom prst="rect">
            <a:avLst/>
          </a:prstGeom>
          <a:noFill/>
        </p:spPr>
        <p:txBody>
          <a:bodyPr wrap="none" rtlCol="0">
            <a:spAutoFit/>
          </a:bodyPr>
          <a:lstStyle/>
          <a:p>
            <a:pPr>
              <a:lnSpc>
                <a:spcPct val="130000"/>
              </a:lnSpc>
              <a:spcBef>
                <a:spcPts val="600"/>
              </a:spcBef>
            </a:pPr>
            <a:r>
              <a:rPr kumimoji="1" lang="en-US" altLang="zh-CN" sz="3000" kern="0" dirty="0">
                <a:latin typeface="微软雅黑" panose="020B0503020204020204" pitchFamily="34" charset="-122"/>
                <a:ea typeface="微软雅黑" panose="020B0503020204020204" pitchFamily="34" charset="-122"/>
                <a:cs typeface="+mn-ea"/>
                <a:sym typeface="+mn-lt"/>
              </a:rPr>
              <a:t>1.</a:t>
            </a:r>
            <a:r>
              <a:rPr kumimoji="1" lang="zh-CN" altLang="en-US" sz="3000" kern="0" dirty="0">
                <a:latin typeface="微软雅黑" panose="020B0503020204020204" pitchFamily="34" charset="-122"/>
                <a:ea typeface="微软雅黑" panose="020B0503020204020204" pitchFamily="34" charset="-122"/>
                <a:cs typeface="+mn-ea"/>
                <a:sym typeface="+mn-lt"/>
              </a:rPr>
              <a:t>变量分解方法</a:t>
            </a:r>
          </a:p>
        </p:txBody>
      </p:sp>
      <p:sp>
        <p:nvSpPr>
          <p:cNvPr id="7" name="内容占位符 2">
            <a:extLst>
              <a:ext uri="{FF2B5EF4-FFF2-40B4-BE49-F238E27FC236}">
                <a16:creationId xmlns:a16="http://schemas.microsoft.com/office/drawing/2014/main" id="{83EBC971-0E4C-FD40-84B8-4CC299915758}"/>
              </a:ext>
            </a:extLst>
          </p:cNvPr>
          <p:cNvSpPr txBox="1">
            <a:spLocks/>
          </p:cNvSpPr>
          <p:nvPr/>
        </p:nvSpPr>
        <p:spPr>
          <a:xfrm>
            <a:off x="838200" y="182562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defTabSz="914377">
              <a:lnSpc>
                <a:spcPct val="17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固定分解：这类方法将变量分解为固定的几个分组，为每个变量组分配一个子种群，再通过子种群间的合作协同进行搜索。</a:t>
            </a: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7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随即分解：这类方法是在没有任何先验信息的情况下，通过将变量进行随机分组来实现问题的分解。</a:t>
            </a: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7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扰动分解：这类方法是在给定关联变量间所要满足的条件下，不断地扰动变量来发现关联变量。</a:t>
            </a:r>
            <a:endParaRPr kumimoji="1" lang="en-US" altLang="zh-CN" sz="1800" kern="0" dirty="0">
              <a:latin typeface="微软雅黑" panose="020B0503020204020204" pitchFamily="34" charset="-122"/>
              <a:ea typeface="微软雅黑" panose="020B0503020204020204" pitchFamily="34" charset="-122"/>
              <a:cs typeface="+mn-ea"/>
            </a:endParaRPr>
          </a:p>
          <a:p>
            <a:pPr marL="0" defTabSz="914377">
              <a:lnSpc>
                <a:spcPct val="17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关联自适应分解：这类方法先从染色体的二进制编码水平上发现基因间的关联，再为包含关联变量的个体赋予较高的选择概率。</a:t>
            </a:r>
          </a:p>
        </p:txBody>
      </p:sp>
    </p:spTree>
    <p:extLst>
      <p:ext uri="{BB962C8B-B14F-4D97-AF65-F5344CB8AC3E}">
        <p14:creationId xmlns:p14="http://schemas.microsoft.com/office/powerpoint/2010/main" val="35182609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16A56C19-FDAB-C745-91B0-1729AF74795F}"/>
              </a:ext>
            </a:extLst>
          </p:cNvPr>
          <p:cNvSpPr>
            <a:spLocks noGrp="1"/>
          </p:cNvSpPr>
          <p:nvPr>
            <p:ph type="body" sz="quarter" idx="12"/>
          </p:nvPr>
        </p:nvSpPr>
        <p:spPr/>
        <p:txBody>
          <a:bodyPr/>
          <a:lstStyle/>
          <a:p>
            <a:r>
              <a:rPr kumimoji="1" lang="en-US" altLang="zh-CN" dirty="0"/>
              <a:t>01</a:t>
            </a:r>
            <a:endParaRPr kumimoji="1" lang="zh-CN" altLang="en-US" dirty="0"/>
          </a:p>
        </p:txBody>
      </p:sp>
      <p:sp>
        <p:nvSpPr>
          <p:cNvPr id="3" name="文本占位符 2">
            <a:extLst>
              <a:ext uri="{FF2B5EF4-FFF2-40B4-BE49-F238E27FC236}">
                <a16:creationId xmlns:a16="http://schemas.microsoft.com/office/drawing/2014/main" id="{3F318285-4E1D-A444-817E-50673806F024}"/>
              </a:ext>
            </a:extLst>
          </p:cNvPr>
          <p:cNvSpPr>
            <a:spLocks noGrp="1"/>
          </p:cNvSpPr>
          <p:nvPr>
            <p:ph type="body" sz="quarter" idx="13"/>
          </p:nvPr>
        </p:nvSpPr>
        <p:spPr/>
        <p:txBody>
          <a:bodyPr/>
          <a:lstStyle/>
          <a:p>
            <a:r>
              <a:rPr kumimoji="1" lang="zh-CN" altLang="en-US" dirty="0"/>
              <a:t>算法分析</a:t>
            </a:r>
          </a:p>
        </p:txBody>
      </p:sp>
      <p:sp>
        <p:nvSpPr>
          <p:cNvPr id="4" name="文本框 3">
            <a:extLst>
              <a:ext uri="{FF2B5EF4-FFF2-40B4-BE49-F238E27FC236}">
                <a16:creationId xmlns:a16="http://schemas.microsoft.com/office/drawing/2014/main" id="{BD13F524-B895-D04F-ACF9-72BEF5F18C7C}"/>
              </a:ext>
            </a:extLst>
          </p:cNvPr>
          <p:cNvSpPr txBox="1"/>
          <p:nvPr/>
        </p:nvSpPr>
        <p:spPr>
          <a:xfrm>
            <a:off x="970383" y="1108364"/>
            <a:ext cx="3262432" cy="634020"/>
          </a:xfrm>
          <a:prstGeom prst="rect">
            <a:avLst/>
          </a:prstGeom>
          <a:noFill/>
        </p:spPr>
        <p:txBody>
          <a:bodyPr wrap="none" rtlCol="0">
            <a:spAutoFit/>
          </a:bodyPr>
          <a:lstStyle/>
          <a:p>
            <a:pPr>
              <a:lnSpc>
                <a:spcPct val="130000"/>
              </a:lnSpc>
              <a:spcBef>
                <a:spcPts val="600"/>
              </a:spcBef>
            </a:pPr>
            <a:r>
              <a:rPr kumimoji="1" lang="zh-CN" altLang="en-US" sz="3000" kern="0" dirty="0">
                <a:latin typeface="微软雅黑" panose="020B0503020204020204" pitchFamily="34" charset="-122"/>
                <a:ea typeface="微软雅黑" panose="020B0503020204020204" pitchFamily="34" charset="-122"/>
                <a:cs typeface="+mn-ea"/>
                <a:sym typeface="+mn-lt"/>
              </a:rPr>
              <a:t>变量随机分解策略</a:t>
            </a:r>
          </a:p>
        </p:txBody>
      </p:sp>
      <p:sp>
        <p:nvSpPr>
          <p:cNvPr id="5" name="内容占位符 2">
            <a:extLst>
              <a:ext uri="{FF2B5EF4-FFF2-40B4-BE49-F238E27FC236}">
                <a16:creationId xmlns:a16="http://schemas.microsoft.com/office/drawing/2014/main" id="{AF70BB4F-0C38-154A-9BBF-7E67BAD5DCF4}"/>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defTabSz="914377">
              <a:lnSpc>
                <a:spcPct val="170000"/>
              </a:lnSpc>
              <a:spcBef>
                <a:spcPts val="600"/>
              </a:spcBef>
            </a:pPr>
            <a:r>
              <a:rPr kumimoji="1" lang="zh-CN" altLang="en-US" sz="1800" kern="0" dirty="0">
                <a:latin typeface="微软雅黑" panose="020B0503020204020204" pitchFamily="34" charset="-122"/>
                <a:ea typeface="微软雅黑" panose="020B0503020204020204" pitchFamily="34" charset="-122"/>
                <a:cs typeface="+mn-ea"/>
              </a:rPr>
              <a:t>目的：增加关联变量分配到同一组中的概率。</a:t>
            </a:r>
            <a:endParaRPr kumimoji="1" lang="en-US" altLang="zh-CN" sz="1800" kern="0" dirty="0">
              <a:latin typeface="微软雅黑" panose="020B0503020204020204" pitchFamily="34" charset="-122"/>
              <a:ea typeface="微软雅黑" panose="020B0503020204020204" pitchFamily="34" charset="-122"/>
              <a:cs typeface="+mn-ea"/>
            </a:endParaRPr>
          </a:p>
          <a:p>
            <a:endParaRPr lang="zh-CN" altLang="en-US" dirty="0"/>
          </a:p>
        </p:txBody>
      </p:sp>
      <p:pic>
        <p:nvPicPr>
          <p:cNvPr id="6" name="图片 5">
            <a:extLst>
              <a:ext uri="{FF2B5EF4-FFF2-40B4-BE49-F238E27FC236}">
                <a16:creationId xmlns:a16="http://schemas.microsoft.com/office/drawing/2014/main" id="{F52F2852-72D3-E94E-A4A7-3EB358E44EE1}"/>
              </a:ext>
            </a:extLst>
          </p:cNvPr>
          <p:cNvPicPr>
            <a:picLocks noChangeAspect="1"/>
          </p:cNvPicPr>
          <p:nvPr/>
        </p:nvPicPr>
        <p:blipFill>
          <a:blip r:embed="rId2"/>
          <a:stretch>
            <a:fillRect/>
          </a:stretch>
        </p:blipFill>
        <p:spPr>
          <a:xfrm>
            <a:off x="2850572" y="2289308"/>
            <a:ext cx="6490856" cy="3736225"/>
          </a:xfrm>
          <a:prstGeom prst="rect">
            <a:avLst/>
          </a:prstGeom>
        </p:spPr>
      </p:pic>
    </p:spTree>
    <p:extLst>
      <p:ext uri="{BB962C8B-B14F-4D97-AF65-F5344CB8AC3E}">
        <p14:creationId xmlns:p14="http://schemas.microsoft.com/office/powerpoint/2010/main" val="4153890617"/>
      </p:ext>
    </p:extLst>
  </p:cSld>
  <p:clrMapOvr>
    <a:masterClrMapping/>
  </p:clrMapOvr>
</p:sld>
</file>

<file path=ppt/theme/theme1.xml><?xml version="1.0" encoding="utf-8"?>
<a:theme xmlns:a="http://schemas.openxmlformats.org/drawingml/2006/main" name="模板页面">
  <a:themeElements>
    <a:clrScheme name="自定义 95">
      <a:dk1>
        <a:srgbClr val="000000"/>
      </a:dk1>
      <a:lt1>
        <a:srgbClr val="FFFFFF"/>
      </a:lt1>
      <a:dk2>
        <a:srgbClr val="000000"/>
      </a:dk2>
      <a:lt2>
        <a:srgbClr val="FFFDFD"/>
      </a:lt2>
      <a:accent1>
        <a:srgbClr val="F0CEA3"/>
      </a:accent1>
      <a:accent2>
        <a:srgbClr val="C1D9DF"/>
      </a:accent2>
      <a:accent3>
        <a:srgbClr val="D870BB"/>
      </a:accent3>
      <a:accent4>
        <a:srgbClr val="61C09E"/>
      </a:accent4>
      <a:accent5>
        <a:srgbClr val="EFD836"/>
      </a:accent5>
      <a:accent6>
        <a:srgbClr val="73D2E8"/>
      </a:accent6>
      <a:hlink>
        <a:srgbClr val="0563C1"/>
      </a:hlink>
      <a:folHlink>
        <a:srgbClr val="954F72"/>
      </a:folHlink>
    </a:clrScheme>
    <a:fontScheme name="自定义 49">
      <a:majorFont>
        <a:latin typeface="Century Gothic"/>
        <a:ea typeface="微软雅黑"/>
        <a:cs typeface=""/>
      </a:majorFont>
      <a:minorFont>
        <a:latin typeface="Century Gothic"/>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301</TotalTime>
  <Words>980</Words>
  <Application>Microsoft Macintosh PowerPoint</Application>
  <PresentationFormat>宽屏</PresentationFormat>
  <Paragraphs>78</Paragraphs>
  <Slides>20</Slides>
  <Notes>2</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20</vt:i4>
      </vt:variant>
    </vt:vector>
  </HeadingPairs>
  <TitlesOfParts>
    <vt:vector size="30" baseType="lpstr">
      <vt:lpstr>华文仿宋</vt:lpstr>
      <vt:lpstr>宋体</vt:lpstr>
      <vt:lpstr>微软雅黑</vt:lpstr>
      <vt:lpstr>Segoe UI Light</vt:lpstr>
      <vt:lpstr>Arial</vt:lpstr>
      <vt:lpstr>Calibri</vt:lpstr>
      <vt:lpstr>Cambria Math</vt:lpstr>
      <vt:lpstr>Century Gothic</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沈 正圆</cp:lastModifiedBy>
  <cp:revision>175</cp:revision>
  <dcterms:created xsi:type="dcterms:W3CDTF">2015-08-18T02:51:41Z</dcterms:created>
  <dcterms:modified xsi:type="dcterms:W3CDTF">2018-11-13T03:44:56Z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2017-12-21T08:37:51.7033375Z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